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80" r:id="rId1"/>
  </p:sldMasterIdLst>
  <p:sldIdLst>
    <p:sldId id="256" r:id="rId2"/>
    <p:sldId id="257" r:id="rId3"/>
    <p:sldId id="258" r:id="rId4"/>
    <p:sldId id="259" r:id="rId5"/>
    <p:sldId id="260" r:id="rId6"/>
    <p:sldId id="261" r:id="rId7"/>
    <p:sldId id="263" r:id="rId8"/>
    <p:sldId id="265" r:id="rId9"/>
    <p:sldId id="266" r:id="rId10"/>
    <p:sldId id="272" r:id="rId11"/>
    <p:sldId id="277" r:id="rId12"/>
    <p:sldId id="273" r:id="rId13"/>
    <p:sldId id="274" r:id="rId14"/>
    <p:sldId id="267" r:id="rId15"/>
    <p:sldId id="275" r:id="rId16"/>
    <p:sldId id="276" r:id="rId17"/>
    <p:sldId id="268" r:id="rId18"/>
    <p:sldId id="270" r:id="rId19"/>
    <p:sldId id="269" r:id="rId20"/>
    <p:sldId id="262" r:id="rId2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p:scale>
          <a:sx n="75" d="100"/>
          <a:sy n="75" d="100"/>
        </p:scale>
        <p:origin x="1666" y="178"/>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609601"/>
            <a:ext cx="7772400" cy="4267200"/>
          </a:xfrm>
        </p:spPr>
        <p:txBody>
          <a:bodyPr anchor="b">
            <a:noAutofit/>
          </a:bodyPr>
          <a:lstStyle>
            <a:lvl1pPr>
              <a:lnSpc>
                <a:spcPct val="100000"/>
              </a:lnSpc>
              <a:defRPr sz="8000"/>
            </a:lvl1pPr>
          </a:lstStyle>
          <a:p>
            <a:r>
              <a:rPr lang="en-US"/>
              <a:t>Click to edit Master title style</a:t>
            </a:r>
            <a:endParaRPr lang="en-US" dirty="0"/>
          </a:p>
        </p:txBody>
      </p:sp>
      <p:sp>
        <p:nvSpPr>
          <p:cNvPr id="3" name="Subtitle 2"/>
          <p:cNvSpPr>
            <a:spLocks noGrp="1"/>
          </p:cNvSpPr>
          <p:nvPr>
            <p:ph type="subTitle" idx="1"/>
          </p:nvPr>
        </p:nvSpPr>
        <p:spPr>
          <a:xfrm>
            <a:off x="1371600" y="4953000"/>
            <a:ext cx="6400800" cy="1219200"/>
          </a:xfrm>
        </p:spPr>
        <p:txBody>
          <a:bodyPr>
            <a:normAutofit/>
          </a:bodyPr>
          <a:lstStyle>
            <a:lvl1pPr marL="0" indent="0" algn="ctr">
              <a:buNone/>
              <a:defRPr sz="24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1D8BD707-D9CF-40AE-B4C6-C98DA3205C09}" type="datetimeFigureOut">
              <a:rPr lang="en-US" smtClean="0"/>
              <a:pPr/>
              <a:t>5/18/2023</a:t>
            </a:fld>
            <a:endParaRPr lang="en-US"/>
          </a:p>
        </p:txBody>
      </p:sp>
      <p:sp>
        <p:nvSpPr>
          <p:cNvPr id="8" name="Slide Number Placeholder 7"/>
          <p:cNvSpPr>
            <a:spLocks noGrp="1"/>
          </p:cNvSpPr>
          <p:nvPr>
            <p:ph type="sldNum" sz="quarter" idx="11"/>
          </p:nvPr>
        </p:nvSpPr>
        <p:spPr/>
        <p:txBody>
          <a:bodyPr/>
          <a:lstStyle/>
          <a:p>
            <a:fld id="{B6F15528-21DE-4FAA-801E-634DDDAF4B2B}" type="slidenum">
              <a:rPr lang="en-US" smtClean="0"/>
              <a:pPr/>
              <a:t>‹#›</a:t>
            </a:fld>
            <a:endParaRPr lang="en-US"/>
          </a:p>
        </p:txBody>
      </p:sp>
      <p:sp>
        <p:nvSpPr>
          <p:cNvPr id="9" name="Footer Placeholder 8"/>
          <p:cNvSpPr>
            <a:spLocks noGrp="1"/>
          </p:cNvSpPr>
          <p:nvPr>
            <p:ph type="ftr" sz="quarter" idx="12"/>
          </p:nvPr>
        </p:nvSpPr>
        <p:spPr/>
        <p:txBody>
          <a:bodyPr/>
          <a:lstStyle/>
          <a:p>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lvl5pPr>
              <a:defRPr/>
            </a:lvl5pPr>
            <a:lvl6pPr>
              <a:defRPr/>
            </a:lvl6pPr>
            <a:lvl7pPr>
              <a:defRPr/>
            </a:lvl7pPr>
            <a:lvl8pPr>
              <a:defRPr/>
            </a:lvl8pPr>
            <a:lvl9pPr>
              <a:buFont typeface="Arial" pitchFamily="34" charset="0"/>
              <a:buChar cha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5/18/2023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371600"/>
            <a:ext cx="7772400" cy="2505075"/>
          </a:xfrm>
        </p:spPr>
        <p:txBody>
          <a:bodyPr anchor="b"/>
          <a:lstStyle>
            <a:lvl1pPr algn="ctr" defTabSz="914400" rtl="0" eaLnBrk="1" latinLnBrk="0" hangingPunct="1">
              <a:lnSpc>
                <a:spcPct val="100000"/>
              </a:lnSpc>
              <a:spcBef>
                <a:spcPct val="0"/>
              </a:spcBef>
              <a:buNone/>
              <a:defRPr lang="en-US" sz="4800" kern="1200" dirty="0" smtClean="0">
                <a:solidFill>
                  <a:schemeClr val="tx2"/>
                </a:solidFill>
                <a:effectLst>
                  <a:outerShdw blurRad="63500" dist="38100" dir="5400000" algn="t" rotWithShape="0">
                    <a:prstClr val="black">
                      <a:alpha val="25000"/>
                    </a:prstClr>
                  </a:outerShdw>
                </a:effectLst>
                <a:latin typeface="+mn-lt"/>
                <a:ea typeface="+mj-ea"/>
                <a:cs typeface="+mj-cs"/>
              </a:defRPr>
            </a:lvl1pPr>
          </a:lstStyle>
          <a:p>
            <a:r>
              <a:rPr lang="en-US"/>
              <a:t>Click to edit Master title style</a:t>
            </a:r>
            <a:endParaRPr lang="en-US" dirty="0"/>
          </a:p>
        </p:txBody>
      </p:sp>
      <p:sp>
        <p:nvSpPr>
          <p:cNvPr id="3" name="Text Placeholder 2"/>
          <p:cNvSpPr>
            <a:spLocks noGrp="1"/>
          </p:cNvSpPr>
          <p:nvPr>
            <p:ph type="body" idx="1"/>
          </p:nvPr>
        </p:nvSpPr>
        <p:spPr>
          <a:xfrm>
            <a:off x="722313" y="4068763"/>
            <a:ext cx="7772400" cy="1131887"/>
          </a:xfrm>
        </p:spPr>
        <p:txBody>
          <a:bodyPr anchor="t"/>
          <a:lstStyle>
            <a:lvl1pPr marL="0" indent="0" algn="ctr">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
        <p:nvSpPr>
          <p:cNvPr id="7" name="Oval 6"/>
          <p:cNvSpPr/>
          <p:nvPr/>
        </p:nvSpPr>
        <p:spPr>
          <a:xfrm>
            <a:off x="4495800" y="3924300"/>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4695825" y="3924300"/>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4296728" y="3924300"/>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half" idx="2"/>
          </p:nvPr>
        </p:nvSpPr>
        <p:spPr>
          <a:xfrm>
            <a:off x="4648200" y="1600200"/>
            <a:ext cx="4038600" cy="4525963"/>
          </a:xfrm>
        </p:spPr>
        <p:txBody>
          <a:bodyPr/>
          <a:lstStyle>
            <a:lvl1pPr>
              <a:defRPr sz="24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D8BD707-D9CF-40AE-B4C6-C98DA3205C09}" type="datetimeFigureOut">
              <a:rPr lang="en-US" smtClean="0"/>
              <a:pPr/>
              <a:t>5/18/2023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
        <p:nvSpPr>
          <p:cNvPr id="9" name="Content Placeholder 8"/>
          <p:cNvSpPr>
            <a:spLocks noGrp="1"/>
          </p:cNvSpPr>
          <p:nvPr>
            <p:ph sz="quarter" idx="13"/>
          </p:nvPr>
        </p:nvSpPr>
        <p:spPr>
          <a:xfrm>
            <a:off x="365760" y="1600200"/>
            <a:ext cx="4041648" cy="45262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600200"/>
            <a:ext cx="4040188" cy="609600"/>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p:cNvSpPr>
            <a:spLocks noGrp="1"/>
          </p:cNvSpPr>
          <p:nvPr>
            <p:ph type="body" sz="quarter" idx="3"/>
          </p:nvPr>
        </p:nvSpPr>
        <p:spPr>
          <a:xfrm>
            <a:off x="4648200" y="1600200"/>
            <a:ext cx="4041775" cy="609600"/>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1D8BD707-D9CF-40AE-B4C6-C98DA3205C09}" type="datetimeFigureOut">
              <a:rPr lang="en-US" smtClean="0"/>
              <a:pPr/>
              <a:t>5/18/2023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
        <p:nvSpPr>
          <p:cNvPr id="11" name="Content Placeholder 10"/>
          <p:cNvSpPr>
            <a:spLocks noGrp="1"/>
          </p:cNvSpPr>
          <p:nvPr>
            <p:ph sz="quarter" idx="13"/>
          </p:nvPr>
        </p:nvSpPr>
        <p:spPr>
          <a:xfrm>
            <a:off x="457200" y="2212848"/>
            <a:ext cx="4041648" cy="39136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12"/>
          <p:cNvSpPr>
            <a:spLocks noGrp="1"/>
          </p:cNvSpPr>
          <p:nvPr>
            <p:ph sz="quarter" idx="14"/>
          </p:nvPr>
        </p:nvSpPr>
        <p:spPr>
          <a:xfrm>
            <a:off x="4672584" y="2212848"/>
            <a:ext cx="4041648" cy="3913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D8BD707-D9CF-40AE-B4C6-C98DA3205C09}" type="datetimeFigureOut">
              <a:rPr lang="en-US" smtClean="0"/>
              <a:pPr/>
              <a:t>5/18/2023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5/18/2023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07087" y="266700"/>
            <a:ext cx="3008313" cy="2095500"/>
          </a:xfrm>
        </p:spPr>
        <p:txBody>
          <a:bodyPr anchor="b"/>
          <a:lstStyle>
            <a:lvl1pPr algn="ctr">
              <a:lnSpc>
                <a:spcPct val="100000"/>
              </a:lnSpc>
              <a:defRPr sz="2800" b="0">
                <a:effectLst>
                  <a:outerShdw blurRad="50800" dist="25400" dir="5400000" algn="t" rotWithShape="0">
                    <a:prstClr val="black">
                      <a:alpha val="25000"/>
                    </a:prstClr>
                  </a:outerShdw>
                </a:effectLst>
              </a:defRPr>
            </a:lvl1pPr>
          </a:lstStyle>
          <a:p>
            <a:r>
              <a:rPr lang="en-US"/>
              <a:t>Click to edit Master title style</a:t>
            </a:r>
            <a:endParaRPr lang="en-US" dirty="0"/>
          </a:p>
        </p:txBody>
      </p:sp>
      <p:sp>
        <p:nvSpPr>
          <p:cNvPr id="3" name="Content Placeholder 2"/>
          <p:cNvSpPr>
            <a:spLocks noGrp="1"/>
          </p:cNvSpPr>
          <p:nvPr>
            <p:ph idx="1"/>
          </p:nvPr>
        </p:nvSpPr>
        <p:spPr>
          <a:xfrm>
            <a:off x="719137" y="273050"/>
            <a:ext cx="4995863"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907087" y="2438400"/>
            <a:ext cx="3008313" cy="3687763"/>
          </a:xfrm>
        </p:spPr>
        <p:txBody>
          <a:bodyPr>
            <a:normAutofit/>
          </a:bodyPr>
          <a:lstStyle>
            <a:lvl1pPr marL="0" indent="0" algn="ctr">
              <a:lnSpc>
                <a:spcPct val="125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79576" y="228600"/>
            <a:ext cx="5711824" cy="895350"/>
          </a:xfrm>
        </p:spPr>
        <p:txBody>
          <a:bodyPr anchor="b"/>
          <a:lstStyle>
            <a:lvl1pPr algn="ctr">
              <a:lnSpc>
                <a:spcPct val="100000"/>
              </a:lnSpc>
              <a:defRPr sz="2800" b="0"/>
            </a:lvl1pPr>
          </a:lstStyle>
          <a:p>
            <a:r>
              <a:rPr lang="en-US"/>
              <a:t>Click to edit Master title style</a:t>
            </a:r>
            <a:endParaRPr lang="en-US" dirty="0"/>
          </a:p>
        </p:txBody>
      </p:sp>
      <p:sp>
        <p:nvSpPr>
          <p:cNvPr id="3" name="Picture Placeholder 2"/>
          <p:cNvSpPr>
            <a:spLocks noGrp="1"/>
          </p:cNvSpPr>
          <p:nvPr>
            <p:ph type="pic" idx="1"/>
          </p:nvPr>
        </p:nvSpPr>
        <p:spPr>
          <a:xfrm>
            <a:off x="1508126" y="1143000"/>
            <a:ext cx="6054724" cy="4541044"/>
          </a:xfrm>
          <a:ln w="76200">
            <a:solidFill>
              <a:schemeClr val="bg1"/>
            </a:solidFill>
          </a:ln>
          <a:effectLst>
            <a:outerShdw blurRad="88900" dist="50800" dir="5400000" algn="ctr" rotWithShape="0">
              <a:srgbClr val="000000">
                <a:alpha val="25000"/>
              </a:srgbClr>
            </a:outerShdw>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679576" y="5810250"/>
            <a:ext cx="5711824" cy="5334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0"/>
            <a:ext cx="8229600" cy="1600200"/>
          </a:xfrm>
          <a:prstGeom prst="rect">
            <a:avLst/>
          </a:prstGeom>
        </p:spPr>
        <p:txBody>
          <a:bodyPr vert="horz" lIns="91440" tIns="45720" rIns="91440" bIns="45720" rtlCol="0" anchor="b">
            <a:noAutofit/>
          </a:bodyPr>
          <a:lstStyle/>
          <a:p>
            <a:r>
              <a:rPr lang="en-US"/>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363347" y="6356350"/>
            <a:ext cx="2085975" cy="365125"/>
          </a:xfrm>
          <a:prstGeom prst="rect">
            <a:avLst/>
          </a:prstGeom>
        </p:spPr>
        <p:txBody>
          <a:bodyPr vert="horz" lIns="91440" tIns="45720" rIns="45720" bIns="45720" rtlCol="0" anchor="ctr"/>
          <a:lstStyle>
            <a:lvl1pPr algn="r">
              <a:defRPr sz="1200">
                <a:solidFill>
                  <a:schemeClr val="tx1">
                    <a:lumMod val="65000"/>
                    <a:lumOff val="35000"/>
                  </a:schemeClr>
                </a:solidFill>
                <a:latin typeface="Century Gothic" pitchFamily="34" charset="0"/>
              </a:defRPr>
            </a:lvl1pPr>
          </a:lstStyle>
          <a:p>
            <a:fld id="{1D8BD707-D9CF-40AE-B4C6-C98DA3205C09}" type="datetimeFigureOut">
              <a:rPr lang="en-US" smtClean="0"/>
              <a:pPr/>
              <a:t>5/18/2023</a:t>
            </a:fld>
            <a:endParaRPr lang="en-US"/>
          </a:p>
        </p:txBody>
      </p:sp>
      <p:sp>
        <p:nvSpPr>
          <p:cNvPr id="5" name="Footer Placeholder 4"/>
          <p:cNvSpPr>
            <a:spLocks noGrp="1"/>
          </p:cNvSpPr>
          <p:nvPr>
            <p:ph type="ftr" sz="quarter" idx="3"/>
          </p:nvPr>
        </p:nvSpPr>
        <p:spPr>
          <a:xfrm>
            <a:off x="659165" y="6356350"/>
            <a:ext cx="2847975" cy="365125"/>
          </a:xfrm>
          <a:prstGeom prst="rect">
            <a:avLst/>
          </a:prstGeom>
        </p:spPr>
        <p:txBody>
          <a:bodyPr vert="horz" lIns="45720" tIns="45720" rIns="91440" bIns="45720" rtlCol="0" anchor="ctr"/>
          <a:lstStyle>
            <a:lvl1pPr algn="l">
              <a:defRPr sz="1200">
                <a:solidFill>
                  <a:schemeClr val="tx1">
                    <a:lumMod val="65000"/>
                    <a:lumOff val="35000"/>
                  </a:schemeClr>
                </a:solidFill>
                <a:latin typeface="Century Gothic" pitchFamily="34" charset="0"/>
              </a:defRPr>
            </a:lvl1pPr>
          </a:lstStyle>
          <a:p>
            <a:endParaRPr lang="en-US"/>
          </a:p>
        </p:txBody>
      </p:sp>
      <p:sp>
        <p:nvSpPr>
          <p:cNvPr id="6" name="Slide Number Placeholder 5"/>
          <p:cNvSpPr>
            <a:spLocks noGrp="1"/>
          </p:cNvSpPr>
          <p:nvPr>
            <p:ph type="sldNum" sz="quarter" idx="4"/>
          </p:nvPr>
        </p:nvSpPr>
        <p:spPr>
          <a:xfrm>
            <a:off x="8543278" y="6356350"/>
            <a:ext cx="561975" cy="365125"/>
          </a:xfrm>
          <a:prstGeom prst="rect">
            <a:avLst/>
          </a:prstGeom>
        </p:spPr>
        <p:txBody>
          <a:bodyPr vert="horz" lIns="27432" tIns="45720" rIns="45720" bIns="45720" rtlCol="0" anchor="ctr"/>
          <a:lstStyle>
            <a:lvl1pPr algn="l">
              <a:defRPr sz="1200">
                <a:solidFill>
                  <a:schemeClr val="tx1">
                    <a:lumMod val="65000"/>
                    <a:lumOff val="35000"/>
                  </a:schemeClr>
                </a:solidFill>
                <a:latin typeface="Century Gothic" pitchFamily="34" charset="0"/>
              </a:defRPr>
            </a:lvl1pPr>
          </a:lstStyle>
          <a:p>
            <a:fld id="{B6F15528-21DE-4FAA-801E-634DDDAF4B2B}" type="slidenum">
              <a:rPr lang="en-US" smtClean="0"/>
              <a:pPr/>
              <a:t>‹#›</a:t>
            </a:fld>
            <a:endParaRPr lang="en-US"/>
          </a:p>
        </p:txBody>
      </p:sp>
      <p:sp>
        <p:nvSpPr>
          <p:cNvPr id="7" name="Oval 6"/>
          <p:cNvSpPr/>
          <p:nvPr/>
        </p:nvSpPr>
        <p:spPr>
          <a:xfrm>
            <a:off x="8457760" y="6499384"/>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sz="1800" kern="1200">
              <a:solidFill>
                <a:schemeClr val="lt1"/>
              </a:solidFill>
              <a:latin typeface="+mn-lt"/>
              <a:ea typeface="+mn-ea"/>
              <a:cs typeface="+mn-cs"/>
            </a:endParaRPr>
          </a:p>
        </p:txBody>
      </p:sp>
      <p:sp>
        <p:nvSpPr>
          <p:cNvPr id="8" name="Oval 7"/>
          <p:cNvSpPr/>
          <p:nvPr/>
        </p:nvSpPr>
        <p:spPr>
          <a:xfrm>
            <a:off x="569119" y="6499384"/>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 bg1="lt1" tx1="dk1" bg2="lt2" tx2="dk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1" r:id="rId11"/>
  </p:sldLayoutIdLst>
  <p:txStyles>
    <p:titleStyle>
      <a:lvl1pPr algn="ctr" defTabSz="914400" rtl="0" eaLnBrk="1" latinLnBrk="0" hangingPunct="1">
        <a:lnSpc>
          <a:spcPts val="5800"/>
        </a:lnSpc>
        <a:spcBef>
          <a:spcPct val="0"/>
        </a:spcBef>
        <a:buNone/>
        <a:defRPr sz="5400" kern="1200">
          <a:solidFill>
            <a:schemeClr val="tx2"/>
          </a:solidFill>
          <a:effectLst>
            <a:outerShdw blurRad="63500" dist="38100" dir="5400000" algn="t" rotWithShape="0">
              <a:prstClr val="black">
                <a:alpha val="25000"/>
              </a:prstClr>
            </a:outerShdw>
          </a:effectLst>
          <a:latin typeface="+mn-lt"/>
          <a:ea typeface="+mj-ea"/>
          <a:cs typeface="+mj-cs"/>
        </a:defRPr>
      </a:lvl1pPr>
    </p:titleStyle>
    <p:bodyStyle>
      <a:lvl1pPr marL="342900" indent="-342900" algn="l" defTabSz="914400" rtl="0" eaLnBrk="1" latinLnBrk="0" hangingPunct="1">
        <a:spcBef>
          <a:spcPct val="20000"/>
        </a:spcBef>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81000" y="533400"/>
            <a:ext cx="8153400" cy="1015663"/>
          </a:xfrm>
          <a:prstGeom prst="rect">
            <a:avLst/>
          </a:prstGeom>
        </p:spPr>
        <p:txBody>
          <a:bodyPr wrap="square">
            <a:spAutoFit/>
          </a:bodyPr>
          <a:lstStyle/>
          <a:p>
            <a:pPr algn="ctr"/>
            <a:r>
              <a:rPr lang="en-US" sz="3000" dirty="0">
                <a:solidFill>
                  <a:srgbClr val="00B0F0"/>
                </a:solidFill>
                <a:latin typeface="Times New Roman" pitchFamily="18" charset="0"/>
                <a:cs typeface="Times New Roman" pitchFamily="18" charset="0"/>
              </a:rPr>
              <a:t>AUTOMATED ATTENDANCE SYSTEM USING FACE RECOGNITION</a:t>
            </a:r>
            <a:endParaRPr lang="en-IN" sz="3000" dirty="0">
              <a:solidFill>
                <a:srgbClr val="00B0F0"/>
              </a:solidFill>
              <a:latin typeface="Times New Roman" pitchFamily="18" charset="0"/>
              <a:cs typeface="Times New Roman" pitchFamily="18" charset="0"/>
            </a:endParaRPr>
          </a:p>
        </p:txBody>
      </p:sp>
      <p:sp>
        <p:nvSpPr>
          <p:cNvPr id="5" name="TextBox 4"/>
          <p:cNvSpPr txBox="1"/>
          <p:nvPr/>
        </p:nvSpPr>
        <p:spPr>
          <a:xfrm>
            <a:off x="357024" y="3584959"/>
            <a:ext cx="2480417" cy="400110"/>
          </a:xfrm>
          <a:prstGeom prst="rect">
            <a:avLst/>
          </a:prstGeom>
          <a:noFill/>
        </p:spPr>
        <p:txBody>
          <a:bodyPr wrap="square" rtlCol="0">
            <a:spAutoFit/>
          </a:bodyPr>
          <a:lstStyle/>
          <a:p>
            <a:r>
              <a:rPr lang="en-IN" sz="2000" dirty="0">
                <a:solidFill>
                  <a:schemeClr val="accent3"/>
                </a:solidFill>
              </a:rPr>
              <a:t>Project Supervisor:</a:t>
            </a:r>
            <a:endParaRPr lang="en-IN" sz="2000" dirty="0">
              <a:solidFill>
                <a:schemeClr val="accent2">
                  <a:lumMod val="50000"/>
                </a:schemeClr>
              </a:solidFill>
            </a:endParaRPr>
          </a:p>
        </p:txBody>
      </p:sp>
      <p:sp>
        <p:nvSpPr>
          <p:cNvPr id="7" name="TextBox 6"/>
          <p:cNvSpPr txBox="1"/>
          <p:nvPr/>
        </p:nvSpPr>
        <p:spPr>
          <a:xfrm>
            <a:off x="4901013" y="3584959"/>
            <a:ext cx="2819400" cy="400110"/>
          </a:xfrm>
          <a:prstGeom prst="rect">
            <a:avLst/>
          </a:prstGeom>
          <a:noFill/>
        </p:spPr>
        <p:txBody>
          <a:bodyPr wrap="square" rtlCol="0">
            <a:spAutoFit/>
          </a:bodyPr>
          <a:lstStyle/>
          <a:p>
            <a:pPr algn="ctr"/>
            <a:r>
              <a:rPr lang="en-IN" sz="2000" dirty="0">
                <a:solidFill>
                  <a:schemeClr val="accent3"/>
                </a:solidFill>
              </a:rPr>
              <a:t>Project Members:</a:t>
            </a:r>
          </a:p>
        </p:txBody>
      </p:sp>
      <p:sp>
        <p:nvSpPr>
          <p:cNvPr id="2" name="TextBox 1"/>
          <p:cNvSpPr txBox="1"/>
          <p:nvPr/>
        </p:nvSpPr>
        <p:spPr>
          <a:xfrm>
            <a:off x="5257800" y="4038600"/>
            <a:ext cx="3581400" cy="1754326"/>
          </a:xfrm>
          <a:prstGeom prst="rect">
            <a:avLst/>
          </a:prstGeom>
          <a:noFill/>
        </p:spPr>
        <p:txBody>
          <a:bodyPr wrap="square" rtlCol="0">
            <a:spAutoFit/>
          </a:bodyPr>
          <a:lstStyle/>
          <a:p>
            <a:r>
              <a:rPr lang="en-IN" dirty="0"/>
              <a:t>Bharanidharan B [613520104004]</a:t>
            </a:r>
          </a:p>
          <a:p>
            <a:r>
              <a:rPr lang="en-IN" dirty="0"/>
              <a:t>Perumal S             [613520104021]</a:t>
            </a:r>
          </a:p>
          <a:p>
            <a:r>
              <a:rPr lang="en-IN" dirty="0"/>
              <a:t>Sridhar T              [613520104038]</a:t>
            </a:r>
          </a:p>
          <a:p>
            <a:r>
              <a:rPr lang="en-IN" dirty="0"/>
              <a:t>Thennarasu R      [613520104041]</a:t>
            </a:r>
          </a:p>
          <a:p>
            <a:endParaRPr lang="en-IN" dirty="0"/>
          </a:p>
          <a:p>
            <a:endParaRPr lang="en-IN" dirty="0"/>
          </a:p>
        </p:txBody>
      </p:sp>
      <p:sp>
        <p:nvSpPr>
          <p:cNvPr id="3" name="TextBox 2"/>
          <p:cNvSpPr txBox="1"/>
          <p:nvPr/>
        </p:nvSpPr>
        <p:spPr>
          <a:xfrm>
            <a:off x="381000" y="4038599"/>
            <a:ext cx="4191000" cy="1200329"/>
          </a:xfrm>
          <a:prstGeom prst="rect">
            <a:avLst/>
          </a:prstGeom>
          <a:noFill/>
        </p:spPr>
        <p:txBody>
          <a:bodyPr wrap="square" rtlCol="0">
            <a:spAutoFit/>
          </a:bodyPr>
          <a:lstStyle/>
          <a:p>
            <a:r>
              <a:rPr lang="en-US" dirty="0"/>
              <a:t>Kirupa Shankar K M,</a:t>
            </a:r>
          </a:p>
          <a:p>
            <a:r>
              <a:rPr lang="en-US" dirty="0"/>
              <a:t>Assistant Professor/CSE,</a:t>
            </a:r>
          </a:p>
          <a:p>
            <a:r>
              <a:rPr lang="en-US" dirty="0"/>
              <a:t>Government College of Engineering, </a:t>
            </a:r>
          </a:p>
          <a:p>
            <a:r>
              <a:rPr lang="en-US" dirty="0"/>
              <a:t>Dharmapuri.</a:t>
            </a:r>
            <a:endParaRPr lang="en-IN" dirty="0"/>
          </a:p>
        </p:txBody>
      </p:sp>
    </p:spTree>
    <p:extLst>
      <p:ext uri="{BB962C8B-B14F-4D97-AF65-F5344CB8AC3E}">
        <p14:creationId xmlns:p14="http://schemas.microsoft.com/office/powerpoint/2010/main" val="32270696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5EA3F9-820D-9088-CD18-E63D6FBFB925}"/>
              </a:ext>
            </a:extLst>
          </p:cNvPr>
          <p:cNvSpPr>
            <a:spLocks noGrp="1"/>
          </p:cNvSpPr>
          <p:nvPr>
            <p:ph type="title"/>
          </p:nvPr>
        </p:nvSpPr>
        <p:spPr/>
        <p:txBody>
          <a:bodyPr/>
          <a:lstStyle/>
          <a:p>
            <a:r>
              <a:rPr lang="en-IN" dirty="0"/>
              <a:t>Components </a:t>
            </a:r>
          </a:p>
        </p:txBody>
      </p:sp>
      <p:sp>
        <p:nvSpPr>
          <p:cNvPr id="3" name="Content Placeholder 2">
            <a:extLst>
              <a:ext uri="{FF2B5EF4-FFF2-40B4-BE49-F238E27FC236}">
                <a16:creationId xmlns:a16="http://schemas.microsoft.com/office/drawing/2014/main" id="{D581ABC0-6299-C657-D0BD-82DD3509CE2D}"/>
              </a:ext>
            </a:extLst>
          </p:cNvPr>
          <p:cNvSpPr>
            <a:spLocks noGrp="1"/>
          </p:cNvSpPr>
          <p:nvPr>
            <p:ph idx="1"/>
          </p:nvPr>
        </p:nvSpPr>
        <p:spPr>
          <a:xfrm>
            <a:off x="611560" y="1988840"/>
            <a:ext cx="8229600" cy="4525963"/>
          </a:xfrm>
        </p:spPr>
        <p:txBody>
          <a:bodyPr/>
          <a:lstStyle/>
          <a:p>
            <a:pPr algn="l">
              <a:buFont typeface="Arial" panose="020B0604020202020204" pitchFamily="34" charset="0"/>
              <a:buChar char="•"/>
            </a:pPr>
            <a:r>
              <a:rPr lang="en-US" sz="3200" b="0" i="0" dirty="0">
                <a:solidFill>
                  <a:srgbClr val="00B0F0"/>
                </a:solidFill>
                <a:effectLst/>
                <a:latin typeface="Söhne"/>
              </a:rPr>
              <a:t>High-resolution cameras</a:t>
            </a:r>
          </a:p>
          <a:p>
            <a:pPr algn="l">
              <a:buFont typeface="Arial" panose="020B0604020202020204" pitchFamily="34" charset="0"/>
              <a:buChar char="•"/>
            </a:pPr>
            <a:r>
              <a:rPr lang="en-US" sz="3200" b="0" i="0" dirty="0">
                <a:solidFill>
                  <a:srgbClr val="00B0F0"/>
                </a:solidFill>
                <a:effectLst/>
                <a:latin typeface="Söhne"/>
              </a:rPr>
              <a:t>Facial feature extraction</a:t>
            </a:r>
          </a:p>
          <a:p>
            <a:pPr algn="l">
              <a:buFont typeface="Arial" panose="020B0604020202020204" pitchFamily="34" charset="0"/>
              <a:buChar char="•"/>
            </a:pPr>
            <a:r>
              <a:rPr lang="en-US" sz="3200" b="0" i="0" dirty="0">
                <a:solidFill>
                  <a:srgbClr val="00B0F0"/>
                </a:solidFill>
                <a:effectLst/>
                <a:latin typeface="Söhne"/>
              </a:rPr>
              <a:t>Face matching and identification algorithms</a:t>
            </a:r>
          </a:p>
          <a:p>
            <a:pPr algn="l">
              <a:buFont typeface="Arial" panose="020B0604020202020204" pitchFamily="34" charset="0"/>
              <a:buChar char="•"/>
            </a:pPr>
            <a:r>
              <a:rPr lang="en-US" sz="3200" b="0" i="0" dirty="0">
                <a:solidFill>
                  <a:srgbClr val="00B0F0"/>
                </a:solidFill>
                <a:effectLst/>
                <a:latin typeface="Söhne"/>
              </a:rPr>
              <a:t>Database for storing and managing student/employee information</a:t>
            </a:r>
          </a:p>
          <a:p>
            <a:endParaRPr lang="en-IN" dirty="0"/>
          </a:p>
        </p:txBody>
      </p:sp>
    </p:spTree>
    <p:extLst>
      <p:ext uri="{BB962C8B-B14F-4D97-AF65-F5344CB8AC3E}">
        <p14:creationId xmlns:p14="http://schemas.microsoft.com/office/powerpoint/2010/main" val="40309724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D1DB7E-6C70-6FF3-9C19-239AE16B9F58}"/>
              </a:ext>
            </a:extLst>
          </p:cNvPr>
          <p:cNvSpPr>
            <a:spLocks noGrp="1"/>
          </p:cNvSpPr>
          <p:nvPr>
            <p:ph type="title"/>
          </p:nvPr>
        </p:nvSpPr>
        <p:spPr/>
        <p:txBody>
          <a:bodyPr/>
          <a:lstStyle/>
          <a:p>
            <a:r>
              <a:rPr lang="en-IN" sz="4400" dirty="0"/>
              <a:t>Face Recognition Process</a:t>
            </a:r>
          </a:p>
        </p:txBody>
      </p:sp>
      <p:pic>
        <p:nvPicPr>
          <p:cNvPr id="5" name="Content Placeholder 4">
            <a:extLst>
              <a:ext uri="{FF2B5EF4-FFF2-40B4-BE49-F238E27FC236}">
                <a16:creationId xmlns:a16="http://schemas.microsoft.com/office/drawing/2014/main" id="{DD3500A7-8026-B240-80FC-4619A68D38D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31640" y="2030394"/>
            <a:ext cx="6701275" cy="3197211"/>
          </a:xfrm>
        </p:spPr>
      </p:pic>
    </p:spTree>
    <p:extLst>
      <p:ext uri="{BB962C8B-B14F-4D97-AF65-F5344CB8AC3E}">
        <p14:creationId xmlns:p14="http://schemas.microsoft.com/office/powerpoint/2010/main" val="13066640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E0F883-DB03-86FF-1819-04CA701D4B41}"/>
              </a:ext>
            </a:extLst>
          </p:cNvPr>
          <p:cNvSpPr>
            <a:spLocks noGrp="1"/>
          </p:cNvSpPr>
          <p:nvPr>
            <p:ph type="title"/>
          </p:nvPr>
        </p:nvSpPr>
        <p:spPr/>
        <p:txBody>
          <a:bodyPr/>
          <a:lstStyle/>
          <a:p>
            <a:r>
              <a:rPr lang="en-IN" dirty="0"/>
              <a:t>System Workflow</a:t>
            </a:r>
          </a:p>
        </p:txBody>
      </p:sp>
      <p:pic>
        <p:nvPicPr>
          <p:cNvPr id="9" name="Content Placeholder 8">
            <a:extLst>
              <a:ext uri="{FF2B5EF4-FFF2-40B4-BE49-F238E27FC236}">
                <a16:creationId xmlns:a16="http://schemas.microsoft.com/office/drawing/2014/main" id="{D2247233-E326-6A6C-6BC1-DF2B121CAED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43708" y="1700808"/>
            <a:ext cx="5256584" cy="4824536"/>
          </a:xfrm>
        </p:spPr>
      </p:pic>
    </p:spTree>
    <p:extLst>
      <p:ext uri="{BB962C8B-B14F-4D97-AF65-F5344CB8AC3E}">
        <p14:creationId xmlns:p14="http://schemas.microsoft.com/office/powerpoint/2010/main" val="42910166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0B1E72-444F-209A-8814-FA81F2041A09}"/>
              </a:ext>
            </a:extLst>
          </p:cNvPr>
          <p:cNvSpPr>
            <a:spLocks noGrp="1"/>
          </p:cNvSpPr>
          <p:nvPr>
            <p:ph type="title"/>
          </p:nvPr>
        </p:nvSpPr>
        <p:spPr/>
        <p:txBody>
          <a:bodyPr/>
          <a:lstStyle/>
          <a:p>
            <a:r>
              <a:rPr lang="en-IN" dirty="0"/>
              <a:t>Benefits</a:t>
            </a:r>
          </a:p>
        </p:txBody>
      </p:sp>
      <p:sp>
        <p:nvSpPr>
          <p:cNvPr id="3" name="Content Placeholder 2">
            <a:extLst>
              <a:ext uri="{FF2B5EF4-FFF2-40B4-BE49-F238E27FC236}">
                <a16:creationId xmlns:a16="http://schemas.microsoft.com/office/drawing/2014/main" id="{22576FE6-42CF-4539-217E-BF7072EB29CD}"/>
              </a:ext>
            </a:extLst>
          </p:cNvPr>
          <p:cNvSpPr>
            <a:spLocks noGrp="1"/>
          </p:cNvSpPr>
          <p:nvPr>
            <p:ph idx="1"/>
          </p:nvPr>
        </p:nvSpPr>
        <p:spPr/>
        <p:txBody>
          <a:bodyPr/>
          <a:lstStyle/>
          <a:p>
            <a:pPr algn="l">
              <a:buFont typeface="Arial" panose="020B0604020202020204" pitchFamily="34" charset="0"/>
              <a:buChar char="•"/>
            </a:pPr>
            <a:endParaRPr lang="en-US" sz="3200" b="0" i="0" dirty="0">
              <a:solidFill>
                <a:srgbClr val="00B0F0"/>
              </a:solidFill>
              <a:effectLst/>
              <a:latin typeface="Söhne"/>
            </a:endParaRPr>
          </a:p>
          <a:p>
            <a:pPr algn="l">
              <a:buFont typeface="Arial" panose="020B0604020202020204" pitchFamily="34" charset="0"/>
              <a:buChar char="•"/>
            </a:pPr>
            <a:r>
              <a:rPr lang="en-US" sz="3200" b="0" i="0" dirty="0">
                <a:solidFill>
                  <a:srgbClr val="00B0F0"/>
                </a:solidFill>
                <a:effectLst/>
                <a:latin typeface="Söhne"/>
              </a:rPr>
              <a:t>Accuracy and reliability</a:t>
            </a:r>
          </a:p>
          <a:p>
            <a:pPr algn="l">
              <a:buFont typeface="Arial" panose="020B0604020202020204" pitchFamily="34" charset="0"/>
              <a:buChar char="•"/>
            </a:pPr>
            <a:r>
              <a:rPr lang="en-US" sz="3200" b="0" i="0" dirty="0">
                <a:solidFill>
                  <a:srgbClr val="00B0F0"/>
                </a:solidFill>
                <a:effectLst/>
                <a:latin typeface="Söhne"/>
              </a:rPr>
              <a:t>Time-saving and efficiency</a:t>
            </a:r>
          </a:p>
          <a:p>
            <a:pPr algn="l">
              <a:buFont typeface="Arial" panose="020B0604020202020204" pitchFamily="34" charset="0"/>
              <a:buChar char="•"/>
            </a:pPr>
            <a:r>
              <a:rPr lang="en-US" sz="3200" b="0" i="0" dirty="0">
                <a:solidFill>
                  <a:srgbClr val="00B0F0"/>
                </a:solidFill>
                <a:effectLst/>
                <a:latin typeface="Söhne"/>
              </a:rPr>
              <a:t>Fraud prevention</a:t>
            </a:r>
          </a:p>
          <a:p>
            <a:pPr algn="l">
              <a:buFont typeface="Arial" panose="020B0604020202020204" pitchFamily="34" charset="0"/>
              <a:buChar char="•"/>
            </a:pPr>
            <a:r>
              <a:rPr lang="en-US" sz="3200" b="0" i="0" dirty="0">
                <a:solidFill>
                  <a:srgbClr val="00B0F0"/>
                </a:solidFill>
                <a:effectLst/>
                <a:latin typeface="Söhne"/>
              </a:rPr>
              <a:t>Contactless operation</a:t>
            </a:r>
          </a:p>
          <a:p>
            <a:endParaRPr lang="en-IN" dirty="0"/>
          </a:p>
        </p:txBody>
      </p:sp>
    </p:spTree>
    <p:extLst>
      <p:ext uri="{BB962C8B-B14F-4D97-AF65-F5344CB8AC3E}">
        <p14:creationId xmlns:p14="http://schemas.microsoft.com/office/powerpoint/2010/main" val="19319333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67B77D-F6E2-4388-E5F8-DF1FBBA9EA6B}"/>
              </a:ext>
            </a:extLst>
          </p:cNvPr>
          <p:cNvSpPr>
            <a:spLocks noGrp="1"/>
          </p:cNvSpPr>
          <p:nvPr>
            <p:ph type="title"/>
          </p:nvPr>
        </p:nvSpPr>
        <p:spPr/>
        <p:txBody>
          <a:bodyPr/>
          <a:lstStyle/>
          <a:p>
            <a:r>
              <a:rPr lang="en-IN" sz="4000" dirty="0"/>
              <a:t>HOME PAGE</a:t>
            </a:r>
          </a:p>
        </p:txBody>
      </p:sp>
      <p:pic>
        <p:nvPicPr>
          <p:cNvPr id="7" name="Content Placeholder 6">
            <a:extLst>
              <a:ext uri="{FF2B5EF4-FFF2-40B4-BE49-F238E27FC236}">
                <a16:creationId xmlns:a16="http://schemas.microsoft.com/office/drawing/2014/main" id="{ED65571D-F6E2-C86F-DC9C-1974B4A712C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48922" y="1600200"/>
            <a:ext cx="8046156" cy="4525963"/>
          </a:xfrm>
        </p:spPr>
      </p:pic>
    </p:spTree>
    <p:extLst>
      <p:ext uri="{BB962C8B-B14F-4D97-AF65-F5344CB8AC3E}">
        <p14:creationId xmlns:p14="http://schemas.microsoft.com/office/powerpoint/2010/main" val="26682844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F132DE-CA2E-4B64-BC99-A23A62BDB5C4}"/>
              </a:ext>
            </a:extLst>
          </p:cNvPr>
          <p:cNvSpPr>
            <a:spLocks noGrp="1"/>
          </p:cNvSpPr>
          <p:nvPr>
            <p:ph type="title"/>
          </p:nvPr>
        </p:nvSpPr>
        <p:spPr/>
        <p:txBody>
          <a:bodyPr/>
          <a:lstStyle/>
          <a:p>
            <a:r>
              <a:rPr lang="en-IN" sz="3600" dirty="0"/>
              <a:t>Login to download Attendance List</a:t>
            </a:r>
          </a:p>
        </p:txBody>
      </p:sp>
      <p:pic>
        <p:nvPicPr>
          <p:cNvPr id="11" name="Content Placeholder 10">
            <a:extLst>
              <a:ext uri="{FF2B5EF4-FFF2-40B4-BE49-F238E27FC236}">
                <a16:creationId xmlns:a16="http://schemas.microsoft.com/office/drawing/2014/main" id="{B0684CE5-FA52-2214-51C0-AF3AED8A07D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48922" y="1844824"/>
            <a:ext cx="8046156" cy="4525963"/>
          </a:xfrm>
        </p:spPr>
      </p:pic>
    </p:spTree>
    <p:extLst>
      <p:ext uri="{BB962C8B-B14F-4D97-AF65-F5344CB8AC3E}">
        <p14:creationId xmlns:p14="http://schemas.microsoft.com/office/powerpoint/2010/main" val="2613335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265458-38B6-6F6B-78A6-F80287B69248}"/>
              </a:ext>
            </a:extLst>
          </p:cNvPr>
          <p:cNvSpPr>
            <a:spLocks noGrp="1"/>
          </p:cNvSpPr>
          <p:nvPr>
            <p:ph type="title"/>
          </p:nvPr>
        </p:nvSpPr>
        <p:spPr/>
        <p:txBody>
          <a:bodyPr/>
          <a:lstStyle/>
          <a:p>
            <a:r>
              <a:rPr lang="en-IN" sz="3600" dirty="0"/>
              <a:t>Login to download Attendance List</a:t>
            </a:r>
          </a:p>
        </p:txBody>
      </p:sp>
      <p:pic>
        <p:nvPicPr>
          <p:cNvPr id="5" name="Content Placeholder 4">
            <a:extLst>
              <a:ext uri="{FF2B5EF4-FFF2-40B4-BE49-F238E27FC236}">
                <a16:creationId xmlns:a16="http://schemas.microsoft.com/office/drawing/2014/main" id="{6579F8C0-1A25-9947-A247-EE1ECB90CD5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48922" y="1600200"/>
            <a:ext cx="8046156" cy="4525963"/>
          </a:xfrm>
        </p:spPr>
      </p:pic>
    </p:spTree>
    <p:extLst>
      <p:ext uri="{BB962C8B-B14F-4D97-AF65-F5344CB8AC3E}">
        <p14:creationId xmlns:p14="http://schemas.microsoft.com/office/powerpoint/2010/main" val="29414794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A5B0C-1384-6509-B378-D39DCD8C8A1E}"/>
              </a:ext>
            </a:extLst>
          </p:cNvPr>
          <p:cNvSpPr>
            <a:spLocks noGrp="1"/>
          </p:cNvSpPr>
          <p:nvPr>
            <p:ph type="title"/>
          </p:nvPr>
        </p:nvSpPr>
        <p:spPr/>
        <p:txBody>
          <a:bodyPr/>
          <a:lstStyle/>
          <a:p>
            <a:r>
              <a:rPr lang="en-IN" sz="4400" dirty="0"/>
              <a:t>Sign Up Page</a:t>
            </a:r>
          </a:p>
        </p:txBody>
      </p:sp>
      <p:pic>
        <p:nvPicPr>
          <p:cNvPr id="9" name="Content Placeholder 8">
            <a:extLst>
              <a:ext uri="{FF2B5EF4-FFF2-40B4-BE49-F238E27FC236}">
                <a16:creationId xmlns:a16="http://schemas.microsoft.com/office/drawing/2014/main" id="{3C582030-8ACA-937B-9A6E-D5880D3E393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48922" y="1600200"/>
            <a:ext cx="8046156" cy="4525963"/>
          </a:xfrm>
        </p:spPr>
      </p:pic>
    </p:spTree>
    <p:extLst>
      <p:ext uri="{BB962C8B-B14F-4D97-AF65-F5344CB8AC3E}">
        <p14:creationId xmlns:p14="http://schemas.microsoft.com/office/powerpoint/2010/main" val="26254466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1C3514-09D1-90D2-EF8A-0BE41C4028CE}"/>
              </a:ext>
            </a:extLst>
          </p:cNvPr>
          <p:cNvSpPr>
            <a:spLocks noGrp="1"/>
          </p:cNvSpPr>
          <p:nvPr>
            <p:ph type="title"/>
          </p:nvPr>
        </p:nvSpPr>
        <p:spPr/>
        <p:txBody>
          <a:bodyPr/>
          <a:lstStyle/>
          <a:p>
            <a:r>
              <a:rPr lang="en-IN" dirty="0"/>
              <a:t>Face Recognition</a:t>
            </a:r>
          </a:p>
        </p:txBody>
      </p:sp>
      <p:pic>
        <p:nvPicPr>
          <p:cNvPr id="7" name="Content Placeholder 6">
            <a:extLst>
              <a:ext uri="{FF2B5EF4-FFF2-40B4-BE49-F238E27FC236}">
                <a16:creationId xmlns:a16="http://schemas.microsoft.com/office/drawing/2014/main" id="{487D13A9-0C71-D902-E1CC-FA5B24BF8F3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48922" y="1600200"/>
            <a:ext cx="8046156" cy="4525963"/>
          </a:xfrm>
        </p:spPr>
      </p:pic>
    </p:spTree>
    <p:extLst>
      <p:ext uri="{BB962C8B-B14F-4D97-AF65-F5344CB8AC3E}">
        <p14:creationId xmlns:p14="http://schemas.microsoft.com/office/powerpoint/2010/main" val="1354254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A1581-5AC7-3DC9-ABDA-343CED884FEF}"/>
              </a:ext>
            </a:extLst>
          </p:cNvPr>
          <p:cNvSpPr>
            <a:spLocks noGrp="1"/>
          </p:cNvSpPr>
          <p:nvPr>
            <p:ph type="title"/>
          </p:nvPr>
        </p:nvSpPr>
        <p:spPr/>
        <p:txBody>
          <a:bodyPr/>
          <a:lstStyle/>
          <a:p>
            <a:r>
              <a:rPr lang="en-IN" dirty="0"/>
              <a:t>Attendance </a:t>
            </a:r>
            <a:r>
              <a:rPr lang="en-IN" dirty="0" err="1"/>
              <a:t>Xsl</a:t>
            </a:r>
            <a:r>
              <a:rPr lang="en-IN" dirty="0"/>
              <a:t> Sheet</a:t>
            </a:r>
          </a:p>
        </p:txBody>
      </p:sp>
      <p:pic>
        <p:nvPicPr>
          <p:cNvPr id="5" name="Content Placeholder 4">
            <a:extLst>
              <a:ext uri="{FF2B5EF4-FFF2-40B4-BE49-F238E27FC236}">
                <a16:creationId xmlns:a16="http://schemas.microsoft.com/office/drawing/2014/main" id="{CEC7F6A0-3085-95D3-46D8-C68B7A700BC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48922" y="1600200"/>
            <a:ext cx="8046156" cy="4525963"/>
          </a:xfrm>
        </p:spPr>
      </p:pic>
    </p:spTree>
    <p:extLst>
      <p:ext uri="{BB962C8B-B14F-4D97-AF65-F5344CB8AC3E}">
        <p14:creationId xmlns:p14="http://schemas.microsoft.com/office/powerpoint/2010/main" val="4506413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067800" cy="1295400"/>
          </a:xfrm>
        </p:spPr>
        <p:txBody>
          <a:bodyPr/>
          <a:lstStyle/>
          <a:p>
            <a:pPr algn="l"/>
            <a:r>
              <a:rPr lang="en-IN" sz="3000" dirty="0">
                <a:latin typeface="Times New Roman" pitchFamily="18" charset="0"/>
                <a:cs typeface="Times New Roman" pitchFamily="18" charset="0"/>
              </a:rPr>
              <a:t>INTRODUCTION</a:t>
            </a:r>
          </a:p>
        </p:txBody>
      </p:sp>
      <p:sp>
        <p:nvSpPr>
          <p:cNvPr id="3" name="Content Placeholder 2"/>
          <p:cNvSpPr>
            <a:spLocks noGrp="1"/>
          </p:cNvSpPr>
          <p:nvPr>
            <p:ph idx="1"/>
          </p:nvPr>
        </p:nvSpPr>
        <p:spPr/>
        <p:txBody>
          <a:bodyPr>
            <a:normAutofit/>
          </a:bodyPr>
          <a:lstStyle/>
          <a:p>
            <a:pPr algn="just"/>
            <a:r>
              <a:rPr lang="en-US" dirty="0">
                <a:latin typeface="Times New Roman" pitchFamily="18" charset="0"/>
                <a:cs typeface="Times New Roman" pitchFamily="18" charset="0"/>
              </a:rPr>
              <a:t>Facial recognition  is a framework or a software which is capable of verifying  the identity of an individual by analyzing a picture or video footage.</a:t>
            </a:r>
          </a:p>
          <a:p>
            <a:pPr algn="just"/>
            <a:r>
              <a:rPr lang="en-US" dirty="0">
                <a:latin typeface="Times New Roman" pitchFamily="18" charset="0"/>
                <a:cs typeface="Times New Roman" pitchFamily="18" charset="0"/>
              </a:rPr>
              <a:t>Face recognition is  a biometric method in which an individual is identified by comparing the real-time capture image with the images stored in that person's database</a:t>
            </a:r>
          </a:p>
          <a:p>
            <a:pPr algn="just"/>
            <a:r>
              <a:rPr lang="en-US" dirty="0">
                <a:latin typeface="Times New Roman" pitchFamily="18" charset="0"/>
                <a:cs typeface="Times New Roman" pitchFamily="18" charset="0"/>
              </a:rPr>
              <a:t>Face recognition system is very useful in life applications especially in security control systems. The airport protection system uses face recognition to identify suspects and FBI (Federal Bureau of Investigation) uses face recognition for criminal investigations.</a:t>
            </a:r>
          </a:p>
          <a:p>
            <a:endParaRPr lang="en-IN" dirty="0">
              <a:latin typeface="Times New Roman" pitchFamily="18" charset="0"/>
              <a:cs typeface="Times New Roman" pitchFamily="18" charset="0"/>
            </a:endParaRPr>
          </a:p>
        </p:txBody>
      </p:sp>
    </p:spTree>
    <p:extLst>
      <p:ext uri="{BB962C8B-B14F-4D97-AF65-F5344CB8AC3E}">
        <p14:creationId xmlns:p14="http://schemas.microsoft.com/office/powerpoint/2010/main" val="10369219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43240" y="2932185"/>
            <a:ext cx="2857520" cy="762000"/>
          </a:xfrm>
        </p:spPr>
        <p:txBody>
          <a:bodyPr/>
          <a:lstStyle/>
          <a:p>
            <a:pPr algn="l"/>
            <a:r>
              <a:rPr lang="en-IN" sz="3000" dirty="0"/>
              <a:t>THANK YOU</a:t>
            </a:r>
          </a:p>
        </p:txBody>
      </p:sp>
      <p:sp>
        <p:nvSpPr>
          <p:cNvPr id="3" name="Content Placeholder 2"/>
          <p:cNvSpPr>
            <a:spLocks noGrp="1"/>
          </p:cNvSpPr>
          <p:nvPr>
            <p:ph idx="1"/>
          </p:nvPr>
        </p:nvSpPr>
        <p:spPr>
          <a:xfrm>
            <a:off x="1571604" y="2000241"/>
            <a:ext cx="5786478" cy="3429024"/>
          </a:xfrm>
        </p:spPr>
        <p:txBody>
          <a:bodyPr/>
          <a:lstStyle/>
          <a:p>
            <a:endParaRPr lang="en-IN" dirty="0"/>
          </a:p>
          <a:p>
            <a:endParaRPr lang="en-IN" dirty="0"/>
          </a:p>
          <a:p>
            <a:endParaRPr lang="en-IN" dirty="0"/>
          </a:p>
        </p:txBody>
      </p:sp>
    </p:spTree>
    <p:extLst>
      <p:ext uri="{BB962C8B-B14F-4D97-AF65-F5344CB8AC3E}">
        <p14:creationId xmlns:p14="http://schemas.microsoft.com/office/powerpoint/2010/main" val="7353398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algn="just"/>
            <a:r>
              <a:rPr lang="en-US" dirty="0">
                <a:latin typeface="Times New Roman" pitchFamily="18" charset="0"/>
                <a:cs typeface="Times New Roman" pitchFamily="18" charset="0"/>
              </a:rPr>
              <a:t>Traditional  attendance marking technique is often facing a lot of trouble. </a:t>
            </a:r>
          </a:p>
          <a:p>
            <a:pPr algn="just"/>
            <a:r>
              <a:rPr lang="en-IN" dirty="0">
                <a:latin typeface="Times New Roman" pitchFamily="18" charset="0"/>
                <a:cs typeface="Times New Roman" pitchFamily="18" charset="0"/>
              </a:rPr>
              <a:t>Traditional attendance marking technique like name calling is time consuming and insecure.</a:t>
            </a:r>
          </a:p>
          <a:p>
            <a:pPr algn="just"/>
            <a:r>
              <a:rPr lang="en-US" dirty="0">
                <a:latin typeface="Times New Roman" pitchFamily="18" charset="0"/>
                <a:cs typeface="Times New Roman" pitchFamily="18" charset="0"/>
              </a:rPr>
              <a:t>Thus, face recognition  attendance system is proposed in order to replace the manual work and make it automated.</a:t>
            </a:r>
            <a:endParaRPr lang="en-IN" dirty="0">
              <a:latin typeface="Times New Roman" pitchFamily="18" charset="0"/>
              <a:cs typeface="Times New Roman" pitchFamily="18" charset="0"/>
            </a:endParaRPr>
          </a:p>
        </p:txBody>
      </p:sp>
    </p:spTree>
    <p:extLst>
      <p:ext uri="{BB962C8B-B14F-4D97-AF65-F5344CB8AC3E}">
        <p14:creationId xmlns:p14="http://schemas.microsoft.com/office/powerpoint/2010/main" val="39614919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76200"/>
            <a:ext cx="8991600" cy="1371600"/>
          </a:xfrm>
        </p:spPr>
        <p:txBody>
          <a:bodyPr/>
          <a:lstStyle/>
          <a:p>
            <a:pPr algn="l"/>
            <a:r>
              <a:rPr lang="en-IN" sz="3000" dirty="0"/>
              <a:t>OBJECTIVE</a:t>
            </a:r>
          </a:p>
        </p:txBody>
      </p:sp>
      <p:sp>
        <p:nvSpPr>
          <p:cNvPr id="3" name="Content Placeholder 2"/>
          <p:cNvSpPr>
            <a:spLocks noGrp="1"/>
          </p:cNvSpPr>
          <p:nvPr>
            <p:ph idx="1"/>
          </p:nvPr>
        </p:nvSpPr>
        <p:spPr/>
        <p:txBody>
          <a:bodyPr>
            <a:noAutofit/>
          </a:bodyPr>
          <a:lstStyle/>
          <a:p>
            <a:pPr algn="just"/>
            <a:r>
              <a:rPr lang="en-US" dirty="0">
                <a:latin typeface="Times New Roman" pitchFamily="18" charset="0"/>
                <a:cs typeface="Times New Roman" pitchFamily="18" charset="0"/>
              </a:rPr>
              <a:t>The objective of this project is to develop a face recognition based automated attendance system.</a:t>
            </a:r>
          </a:p>
          <a:p>
            <a:pPr algn="just"/>
            <a:r>
              <a:rPr lang="en-US" dirty="0">
                <a:latin typeface="Times New Roman" pitchFamily="18" charset="0"/>
                <a:cs typeface="Times New Roman" pitchFamily="18" charset="0"/>
              </a:rPr>
              <a:t>Our system will be capable of  detecting  the segment of faces from the video frame or a picture ,  extract the useful features from the detected face , classify the features to recognize the detected face and record the attendance of the detected students.</a:t>
            </a:r>
          </a:p>
          <a:p>
            <a:pPr algn="just"/>
            <a:r>
              <a:rPr lang="en-US" dirty="0">
                <a:latin typeface="Times New Roman" pitchFamily="18" charset="0"/>
                <a:cs typeface="Times New Roman" pitchFamily="18" charset="0"/>
              </a:rPr>
              <a:t>This system aims to reduce the manual labor used in recording and maintaining the attendance and to reduce the time wastage in traditional attendance system.</a:t>
            </a:r>
          </a:p>
          <a:p>
            <a:pPr algn="just"/>
            <a:r>
              <a:rPr lang="en-US" dirty="0">
                <a:latin typeface="Times New Roman" pitchFamily="18" charset="0"/>
                <a:cs typeface="Times New Roman" pitchFamily="18" charset="0"/>
              </a:rPr>
              <a:t>Although there are existing automated systems our system aims to improve the efficiency of the image detection and improved time in recognizing faces. </a:t>
            </a:r>
            <a:endParaRPr lang="en-IN" dirty="0">
              <a:latin typeface="Times New Roman" pitchFamily="18" charset="0"/>
              <a:cs typeface="Times New Roman" pitchFamily="18" charset="0"/>
            </a:endParaRPr>
          </a:p>
        </p:txBody>
      </p:sp>
    </p:spTree>
    <p:extLst>
      <p:ext uri="{BB962C8B-B14F-4D97-AF65-F5344CB8AC3E}">
        <p14:creationId xmlns:p14="http://schemas.microsoft.com/office/powerpoint/2010/main" val="41621020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686800" cy="1066800"/>
          </a:xfrm>
        </p:spPr>
        <p:txBody>
          <a:bodyPr/>
          <a:lstStyle/>
          <a:p>
            <a:pPr algn="l"/>
            <a:r>
              <a:rPr lang="en-US" sz="3000" dirty="0">
                <a:latin typeface="Times New Roman" panose="02020603050405020304" pitchFamily="18" charset="0"/>
                <a:cs typeface="Times New Roman" panose="02020603050405020304" pitchFamily="18" charset="0"/>
              </a:rPr>
              <a:t>LITERATURE SURVEY</a:t>
            </a:r>
            <a:endParaRPr lang="en-IN" sz="3000" dirty="0"/>
          </a:p>
        </p:txBody>
      </p:sp>
      <p:graphicFrame>
        <p:nvGraphicFramePr>
          <p:cNvPr id="5" name="Table 4"/>
          <p:cNvGraphicFramePr>
            <a:graphicFrameLocks noGrp="1"/>
          </p:cNvGraphicFramePr>
          <p:nvPr>
            <p:extLst>
              <p:ext uri="{D42A27DB-BD31-4B8C-83A1-F6EECF244321}">
                <p14:modId xmlns:p14="http://schemas.microsoft.com/office/powerpoint/2010/main" val="1952642279"/>
              </p:ext>
            </p:extLst>
          </p:nvPr>
        </p:nvGraphicFramePr>
        <p:xfrm>
          <a:off x="0" y="973301"/>
          <a:ext cx="9078482" cy="5884699"/>
        </p:xfrm>
        <a:graphic>
          <a:graphicData uri="http://schemas.openxmlformats.org/drawingml/2006/table">
            <a:tbl>
              <a:tblPr firstRow="1" bandRow="1">
                <a:tableStyleId>{7DF18680-E054-41AD-8BC1-D1AEF772440D}</a:tableStyleId>
              </a:tblPr>
              <a:tblGrid>
                <a:gridCol w="751218">
                  <a:extLst>
                    <a:ext uri="{9D8B030D-6E8A-4147-A177-3AD203B41FA5}">
                      <a16:colId xmlns:a16="http://schemas.microsoft.com/office/drawing/2014/main" val="20000"/>
                    </a:ext>
                  </a:extLst>
                </a:gridCol>
                <a:gridCol w="2504058">
                  <a:extLst>
                    <a:ext uri="{9D8B030D-6E8A-4147-A177-3AD203B41FA5}">
                      <a16:colId xmlns:a16="http://schemas.microsoft.com/office/drawing/2014/main" val="20001"/>
                    </a:ext>
                  </a:extLst>
                </a:gridCol>
                <a:gridCol w="1389752">
                  <a:extLst>
                    <a:ext uri="{9D8B030D-6E8A-4147-A177-3AD203B41FA5}">
                      <a16:colId xmlns:a16="http://schemas.microsoft.com/office/drawing/2014/main" val="20002"/>
                    </a:ext>
                  </a:extLst>
                </a:gridCol>
                <a:gridCol w="3363642">
                  <a:extLst>
                    <a:ext uri="{9D8B030D-6E8A-4147-A177-3AD203B41FA5}">
                      <a16:colId xmlns:a16="http://schemas.microsoft.com/office/drawing/2014/main" val="20003"/>
                    </a:ext>
                  </a:extLst>
                </a:gridCol>
                <a:gridCol w="1069812">
                  <a:extLst>
                    <a:ext uri="{9D8B030D-6E8A-4147-A177-3AD203B41FA5}">
                      <a16:colId xmlns:a16="http://schemas.microsoft.com/office/drawing/2014/main" val="20004"/>
                    </a:ext>
                  </a:extLst>
                </a:gridCol>
              </a:tblGrid>
              <a:tr h="313319">
                <a:tc>
                  <a:txBody>
                    <a:bodyPr/>
                    <a:lstStyle/>
                    <a:p>
                      <a:r>
                        <a:rPr lang="en-IN" sz="1400" dirty="0" err="1">
                          <a:latin typeface="+mn-lt"/>
                        </a:rPr>
                        <a:t>S.No</a:t>
                      </a:r>
                      <a:endParaRPr lang="en-IN" sz="1400" dirty="0">
                        <a:latin typeface="+mn-lt"/>
                      </a:endParaRPr>
                    </a:p>
                  </a:txBody>
                  <a:tcPr/>
                </a:tc>
                <a:tc>
                  <a:txBody>
                    <a:bodyPr/>
                    <a:lstStyle/>
                    <a:p>
                      <a:r>
                        <a:rPr lang="en-IN" sz="1400" dirty="0">
                          <a:latin typeface="+mn-lt"/>
                        </a:rPr>
                        <a:t>Title</a:t>
                      </a:r>
                    </a:p>
                  </a:txBody>
                  <a:tcPr/>
                </a:tc>
                <a:tc>
                  <a:txBody>
                    <a:bodyPr/>
                    <a:lstStyle/>
                    <a:p>
                      <a:r>
                        <a:rPr lang="en-IN" sz="1400" dirty="0">
                          <a:latin typeface="+mn-lt"/>
                        </a:rPr>
                        <a:t>Author</a:t>
                      </a:r>
                    </a:p>
                  </a:txBody>
                  <a:tcPr/>
                </a:tc>
                <a:tc>
                  <a:txBody>
                    <a:bodyPr/>
                    <a:lstStyle/>
                    <a:p>
                      <a:r>
                        <a:rPr lang="en-IN" sz="1400" dirty="0">
                          <a:latin typeface="+mn-lt"/>
                        </a:rPr>
                        <a:t>Abstract</a:t>
                      </a:r>
                    </a:p>
                  </a:txBody>
                  <a:tcPr/>
                </a:tc>
                <a:tc>
                  <a:txBody>
                    <a:bodyPr/>
                    <a:lstStyle/>
                    <a:p>
                      <a:r>
                        <a:rPr lang="en-IN" sz="1400" dirty="0">
                          <a:latin typeface="+mn-lt"/>
                        </a:rPr>
                        <a:t>Year</a:t>
                      </a:r>
                    </a:p>
                  </a:txBody>
                  <a:tcPr/>
                </a:tc>
                <a:extLst>
                  <a:ext uri="{0D108BD9-81ED-4DB2-BD59-A6C34878D82A}">
                    <a16:rowId xmlns:a16="http://schemas.microsoft.com/office/drawing/2014/main" val="10000"/>
                  </a:ext>
                </a:extLst>
              </a:tr>
              <a:tr h="1686533">
                <a:tc>
                  <a:txBody>
                    <a:bodyPr/>
                    <a:lstStyle/>
                    <a:p>
                      <a:r>
                        <a:rPr lang="en-IN" sz="1400" dirty="0">
                          <a:latin typeface="+mn-lt"/>
                        </a:rPr>
                        <a:t>1.</a:t>
                      </a:r>
                    </a:p>
                  </a:txBody>
                  <a:tcPr/>
                </a:tc>
                <a:tc>
                  <a:txBody>
                    <a:bodyPr/>
                    <a:lstStyle/>
                    <a:p>
                      <a:pPr algn="just"/>
                      <a:r>
                        <a:rPr lang="en-US" sz="1400" dirty="0">
                          <a:latin typeface="+mn-lt"/>
                        </a:rPr>
                        <a:t>Face Recognition Based Automated Student Attendance System using Deep Learning </a:t>
                      </a:r>
                      <a:endParaRPr lang="en-IN" sz="1400" dirty="0">
                        <a:latin typeface="+mn-lt"/>
                      </a:endParaRPr>
                    </a:p>
                  </a:txBody>
                  <a:tcPr/>
                </a:tc>
                <a:tc>
                  <a:txBody>
                    <a:bodyPr/>
                    <a:lstStyle/>
                    <a:p>
                      <a:r>
                        <a:rPr lang="en-IN" sz="1400" dirty="0">
                          <a:latin typeface="+mn-lt"/>
                        </a:rPr>
                        <a:t>P.C.Senthil Mahesh </a:t>
                      </a:r>
                      <a:r>
                        <a:rPr lang="en-IN" sz="1400" i="1" dirty="0">
                          <a:latin typeface="+mn-lt"/>
                        </a:rPr>
                        <a:t>et al</a:t>
                      </a:r>
                      <a:r>
                        <a:rPr lang="en-IN" sz="1400" dirty="0">
                          <a:latin typeface="+mn-lt"/>
                        </a:rPr>
                        <a:t>.</a:t>
                      </a:r>
                    </a:p>
                  </a:txBody>
                  <a:tcPr/>
                </a:tc>
                <a:tc>
                  <a:txBody>
                    <a:bodyPr/>
                    <a:lstStyle/>
                    <a:p>
                      <a:pPr algn="just"/>
                      <a:r>
                        <a:rPr lang="en-US" sz="1400" dirty="0">
                          <a:latin typeface="+mn-lt"/>
                        </a:rPr>
                        <a:t>The system automatically starts taking snaps as the time for the corresponding subject arrives and then applies face detection and recognition technique to the given image and the recognized students are marked as present and their attendance update with the appropriate time and subject Id.</a:t>
                      </a:r>
                      <a:endParaRPr lang="en-IN" sz="1400" dirty="0">
                        <a:latin typeface="+mn-lt"/>
                      </a:endParaRPr>
                    </a:p>
                  </a:txBody>
                  <a:tcPr/>
                </a:tc>
                <a:tc>
                  <a:txBody>
                    <a:bodyPr/>
                    <a:lstStyle/>
                    <a:p>
                      <a:r>
                        <a:rPr lang="en-IN" sz="1400" dirty="0">
                          <a:latin typeface="+mn-lt"/>
                        </a:rPr>
                        <a:t>2020</a:t>
                      </a:r>
                    </a:p>
                  </a:txBody>
                  <a:tcPr/>
                </a:tc>
                <a:extLst>
                  <a:ext uri="{0D108BD9-81ED-4DB2-BD59-A6C34878D82A}">
                    <a16:rowId xmlns:a16="http://schemas.microsoft.com/office/drawing/2014/main" val="10001"/>
                  </a:ext>
                </a:extLst>
              </a:tr>
              <a:tr h="1686533">
                <a:tc>
                  <a:txBody>
                    <a:bodyPr/>
                    <a:lstStyle/>
                    <a:p>
                      <a:r>
                        <a:rPr lang="en-IN" sz="1400" dirty="0">
                          <a:latin typeface="+mn-lt"/>
                        </a:rPr>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0" i="0" kern="1200" dirty="0">
                          <a:solidFill>
                            <a:schemeClr val="dk1"/>
                          </a:solidFill>
                          <a:effectLst/>
                          <a:latin typeface="+mn-lt"/>
                          <a:ea typeface="+mn-ea"/>
                          <a:cs typeface="+mn-cs"/>
                        </a:rPr>
                        <a:t>An improved face recognition algorithm and its application in attendance management system</a:t>
                      </a:r>
                    </a:p>
                    <a:p>
                      <a:endParaRPr lang="en-IN" sz="1400" dirty="0">
                        <a:latin typeface="+mn-lt"/>
                      </a:endParaRPr>
                    </a:p>
                  </a:txBody>
                  <a:tcPr/>
                </a:tc>
                <a:tc>
                  <a:txBody>
                    <a:bodyPr/>
                    <a:lstStyle/>
                    <a:p>
                      <a:r>
                        <a:rPr lang="en-IN" sz="1400" b="0" i="0" kern="1200" dirty="0">
                          <a:solidFill>
                            <a:schemeClr val="dk1"/>
                          </a:solidFill>
                          <a:effectLst/>
                          <a:latin typeface="+mn-lt"/>
                          <a:ea typeface="+mn-ea"/>
                          <a:cs typeface="+mn-cs"/>
                        </a:rPr>
                        <a:t>Fang Ming </a:t>
                      </a:r>
                      <a:r>
                        <a:rPr lang="en-IN" sz="1400" b="0" i="1" kern="1200" dirty="0">
                          <a:solidFill>
                            <a:schemeClr val="dk1"/>
                          </a:solidFill>
                          <a:effectLst/>
                          <a:latin typeface="+mn-lt"/>
                          <a:ea typeface="+mn-ea"/>
                          <a:cs typeface="+mn-cs"/>
                        </a:rPr>
                        <a:t>et al.</a:t>
                      </a:r>
                      <a:endParaRPr lang="en-IN" sz="1400" i="1" dirty="0">
                        <a:latin typeface="+mn-lt"/>
                      </a:endParaRPr>
                    </a:p>
                  </a:txBody>
                  <a:tcPr/>
                </a:tc>
                <a:tc>
                  <a:txBody>
                    <a:bodyPr/>
                    <a:lstStyle/>
                    <a:p>
                      <a:pPr algn="just"/>
                      <a:r>
                        <a:rPr lang="en-US" sz="1400" dirty="0">
                          <a:latin typeface="+mn-lt"/>
                        </a:rPr>
                        <a:t>a new method using Local Binary Pattern (LBP) algorithm combined with advanced image processing techniques such as Contrast Adjustment, Bilateral Filter, Histogram Equalization and Image Blending to address some of the issues hampering face recognition accuracy.</a:t>
                      </a:r>
                      <a:endParaRPr lang="en-IN" sz="1400" dirty="0">
                        <a:latin typeface="+mn-lt"/>
                      </a:endParaRPr>
                    </a:p>
                  </a:txBody>
                  <a:tcPr/>
                </a:tc>
                <a:tc>
                  <a:txBody>
                    <a:bodyPr/>
                    <a:lstStyle/>
                    <a:p>
                      <a:r>
                        <a:rPr lang="en-IN" sz="1400" dirty="0">
                          <a:latin typeface="+mn-lt"/>
                        </a:rPr>
                        <a:t>2020</a:t>
                      </a:r>
                    </a:p>
                  </a:txBody>
                  <a:tcPr/>
                </a:tc>
                <a:extLst>
                  <a:ext uri="{0D108BD9-81ED-4DB2-BD59-A6C34878D82A}">
                    <a16:rowId xmlns:a16="http://schemas.microsoft.com/office/drawing/2014/main" val="10002"/>
                  </a:ext>
                </a:extLst>
              </a:tr>
              <a:tr h="1486436">
                <a:tc>
                  <a:txBody>
                    <a:bodyPr/>
                    <a:lstStyle/>
                    <a:p>
                      <a:r>
                        <a:rPr lang="en-IN" sz="1400" dirty="0">
                          <a:latin typeface="+mn-lt"/>
                        </a:rPr>
                        <a:t>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0" i="0" kern="1200" dirty="0">
                          <a:solidFill>
                            <a:schemeClr val="dk1"/>
                          </a:solidFill>
                          <a:effectLst/>
                          <a:latin typeface="+mn-lt"/>
                          <a:ea typeface="+mn-ea"/>
                          <a:cs typeface="+mn-cs"/>
                        </a:rPr>
                        <a:t>Real-Time Smart Attendance System using Face Recognition Techniques</a:t>
                      </a:r>
                    </a:p>
                    <a:p>
                      <a:endParaRPr lang="en-IN" sz="1400" dirty="0">
                        <a:latin typeface="+mn-lt"/>
                      </a:endParaRPr>
                    </a:p>
                  </a:txBody>
                  <a:tcPr/>
                </a:tc>
                <a:tc>
                  <a:txBody>
                    <a:bodyPr/>
                    <a:lstStyle/>
                    <a:p>
                      <a:r>
                        <a:rPr lang="en-IN" sz="1400" dirty="0">
                          <a:latin typeface="+mn-lt"/>
                        </a:rPr>
                        <a:t>Shreyak Sawhney </a:t>
                      </a:r>
                      <a:r>
                        <a:rPr lang="en-IN" sz="1400" i="1" dirty="0">
                          <a:latin typeface="+mn-lt"/>
                        </a:rPr>
                        <a:t>et al</a:t>
                      </a:r>
                      <a:r>
                        <a:rPr lang="en-IN" sz="1400" dirty="0">
                          <a:latin typeface="+mn-lt"/>
                        </a:rPr>
                        <a:t>.</a:t>
                      </a:r>
                    </a:p>
                  </a:txBody>
                  <a:tcPr/>
                </a:tc>
                <a:tc>
                  <a:txBody>
                    <a:bodyPr/>
                    <a:lstStyle/>
                    <a:p>
                      <a:pPr algn="just"/>
                      <a:r>
                        <a:rPr lang="en-US" sz="1400" b="0" i="0" kern="1200" dirty="0">
                          <a:solidFill>
                            <a:schemeClr val="dk1"/>
                          </a:solidFill>
                          <a:effectLst/>
                          <a:latin typeface="+mn-lt"/>
                          <a:ea typeface="+mn-ea"/>
                          <a:cs typeface="+mn-cs"/>
                        </a:rPr>
                        <a:t>model for implementing an automated attendance management system for students of a class by making use of face recognition technique, by using Eigen face values, Principle Component Analysis (PCA) and Convolutional Neural Network (CNN).</a:t>
                      </a:r>
                      <a:endParaRPr lang="en-IN" sz="1400" dirty="0">
                        <a:latin typeface="+mn-lt"/>
                      </a:endParaRPr>
                    </a:p>
                  </a:txBody>
                  <a:tcPr/>
                </a:tc>
                <a:tc>
                  <a:txBody>
                    <a:bodyPr/>
                    <a:lstStyle/>
                    <a:p>
                      <a:r>
                        <a:rPr lang="en-IN" sz="1400" dirty="0">
                          <a:latin typeface="+mn-lt"/>
                        </a:rPr>
                        <a:t>2019</a:t>
                      </a:r>
                    </a:p>
                  </a:txBody>
                  <a:tcPr/>
                </a:tc>
                <a:extLst>
                  <a:ext uri="{0D108BD9-81ED-4DB2-BD59-A6C34878D82A}">
                    <a16:rowId xmlns:a16="http://schemas.microsoft.com/office/drawing/2014/main" val="10003"/>
                  </a:ext>
                </a:extLst>
              </a:tr>
              <a:tr h="389780">
                <a:tc>
                  <a:txBody>
                    <a:bodyPr/>
                    <a:lstStyle/>
                    <a:p>
                      <a:endParaRPr lang="en-IN" sz="1400" dirty="0">
                        <a:latin typeface="+mn-lt"/>
                      </a:endParaRPr>
                    </a:p>
                  </a:txBody>
                  <a:tcPr/>
                </a:tc>
                <a:tc>
                  <a:txBody>
                    <a:bodyPr/>
                    <a:lstStyle/>
                    <a:p>
                      <a:endParaRPr lang="en-IN" sz="1400">
                        <a:latin typeface="+mn-lt"/>
                      </a:endParaRPr>
                    </a:p>
                  </a:txBody>
                  <a:tcPr/>
                </a:tc>
                <a:tc>
                  <a:txBody>
                    <a:bodyPr/>
                    <a:lstStyle/>
                    <a:p>
                      <a:endParaRPr lang="en-IN" sz="1400" dirty="0">
                        <a:latin typeface="+mn-lt"/>
                      </a:endParaRPr>
                    </a:p>
                  </a:txBody>
                  <a:tcPr/>
                </a:tc>
                <a:tc>
                  <a:txBody>
                    <a:bodyPr/>
                    <a:lstStyle/>
                    <a:p>
                      <a:endParaRPr lang="en-IN" sz="1400" dirty="0">
                        <a:latin typeface="+mn-lt"/>
                      </a:endParaRPr>
                    </a:p>
                  </a:txBody>
                  <a:tcPr/>
                </a:tc>
                <a:tc>
                  <a:txBody>
                    <a:bodyPr/>
                    <a:lstStyle/>
                    <a:p>
                      <a:endParaRPr lang="en-IN" sz="1400" dirty="0">
                        <a:latin typeface="+mn-lt"/>
                      </a:endParaRP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082847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06532421"/>
              </p:ext>
            </p:extLst>
          </p:nvPr>
        </p:nvGraphicFramePr>
        <p:xfrm>
          <a:off x="285720" y="1285860"/>
          <a:ext cx="8572527" cy="4238644"/>
        </p:xfrm>
        <a:graphic>
          <a:graphicData uri="http://schemas.openxmlformats.org/drawingml/2006/table">
            <a:tbl>
              <a:tblPr firstRow="1" bandRow="1">
                <a:tableStyleId>{5C22544A-7EE6-4342-B048-85BDC9FD1C3A}</a:tableStyleId>
              </a:tblPr>
              <a:tblGrid>
                <a:gridCol w="1192699">
                  <a:extLst>
                    <a:ext uri="{9D8B030D-6E8A-4147-A177-3AD203B41FA5}">
                      <a16:colId xmlns:a16="http://schemas.microsoft.com/office/drawing/2014/main" val="20000"/>
                    </a:ext>
                  </a:extLst>
                </a:gridCol>
                <a:gridCol w="2215801">
                  <a:extLst>
                    <a:ext uri="{9D8B030D-6E8A-4147-A177-3AD203B41FA5}">
                      <a16:colId xmlns:a16="http://schemas.microsoft.com/office/drawing/2014/main" val="20001"/>
                    </a:ext>
                  </a:extLst>
                </a:gridCol>
                <a:gridCol w="1138666">
                  <a:extLst>
                    <a:ext uri="{9D8B030D-6E8A-4147-A177-3AD203B41FA5}">
                      <a16:colId xmlns:a16="http://schemas.microsoft.com/office/drawing/2014/main" val="20002"/>
                    </a:ext>
                  </a:extLst>
                </a:gridCol>
                <a:gridCol w="3354468">
                  <a:extLst>
                    <a:ext uri="{9D8B030D-6E8A-4147-A177-3AD203B41FA5}">
                      <a16:colId xmlns:a16="http://schemas.microsoft.com/office/drawing/2014/main" val="20003"/>
                    </a:ext>
                  </a:extLst>
                </a:gridCol>
                <a:gridCol w="670893">
                  <a:extLst>
                    <a:ext uri="{9D8B030D-6E8A-4147-A177-3AD203B41FA5}">
                      <a16:colId xmlns:a16="http://schemas.microsoft.com/office/drawing/2014/main" val="20004"/>
                    </a:ext>
                  </a:extLst>
                </a:gridCol>
              </a:tblGrid>
              <a:tr h="826951">
                <a:tc>
                  <a:txBody>
                    <a:bodyPr/>
                    <a:lstStyle/>
                    <a:p>
                      <a:r>
                        <a:rPr lang="en-IN" sz="1400" dirty="0" err="1"/>
                        <a:t>S.No</a:t>
                      </a:r>
                      <a:endParaRPr lang="en-IN" sz="1400" dirty="0"/>
                    </a:p>
                  </a:txBody>
                  <a:tcPr/>
                </a:tc>
                <a:tc>
                  <a:txBody>
                    <a:bodyPr/>
                    <a:lstStyle/>
                    <a:p>
                      <a:r>
                        <a:rPr lang="en-IN" sz="1400" dirty="0"/>
                        <a:t>Title</a:t>
                      </a:r>
                    </a:p>
                  </a:txBody>
                  <a:tcPr/>
                </a:tc>
                <a:tc>
                  <a:txBody>
                    <a:bodyPr/>
                    <a:lstStyle/>
                    <a:p>
                      <a:r>
                        <a:rPr lang="en-IN" sz="1400" dirty="0"/>
                        <a:t>Author</a:t>
                      </a:r>
                    </a:p>
                  </a:txBody>
                  <a:tcPr/>
                </a:tc>
                <a:tc>
                  <a:txBody>
                    <a:bodyPr/>
                    <a:lstStyle/>
                    <a:p>
                      <a:r>
                        <a:rPr lang="en-IN" sz="1400" dirty="0"/>
                        <a:t>Abstract</a:t>
                      </a:r>
                    </a:p>
                  </a:txBody>
                  <a:tcPr/>
                </a:tc>
                <a:tc>
                  <a:txBody>
                    <a:bodyPr/>
                    <a:lstStyle/>
                    <a:p>
                      <a:r>
                        <a:rPr lang="en-IN" sz="1400" dirty="0"/>
                        <a:t>Year</a:t>
                      </a:r>
                    </a:p>
                  </a:txBody>
                  <a:tcPr/>
                </a:tc>
                <a:extLst>
                  <a:ext uri="{0D108BD9-81ED-4DB2-BD59-A6C34878D82A}">
                    <a16:rowId xmlns:a16="http://schemas.microsoft.com/office/drawing/2014/main" val="10000"/>
                  </a:ext>
                </a:extLst>
              </a:tr>
              <a:tr h="1826733">
                <a:tc>
                  <a:txBody>
                    <a:bodyPr/>
                    <a:lstStyle/>
                    <a:p>
                      <a:r>
                        <a:rPr lang="en-IN" sz="1400" dirty="0"/>
                        <a:t>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0" i="0" kern="1200" dirty="0">
                          <a:solidFill>
                            <a:schemeClr val="dk1"/>
                          </a:solidFill>
                          <a:effectLst/>
                          <a:latin typeface="+mn-lt"/>
                          <a:ea typeface="+mn-ea"/>
                          <a:cs typeface="+mn-cs"/>
                        </a:rPr>
                        <a:t>Automated Attendance Marking and Management System by Facial Recognition Using Histogram</a:t>
                      </a:r>
                    </a:p>
                    <a:p>
                      <a:endParaRPr lang="en-IN" sz="1400" dirty="0"/>
                    </a:p>
                  </a:txBody>
                  <a:tcPr/>
                </a:tc>
                <a:tc>
                  <a:txBody>
                    <a:bodyPr/>
                    <a:lstStyle/>
                    <a:p>
                      <a:r>
                        <a:rPr lang="en-IN" sz="1400" dirty="0"/>
                        <a:t>Jenif W.S. D'Souza </a:t>
                      </a:r>
                      <a:r>
                        <a:rPr lang="en-IN" sz="1400" i="1" dirty="0"/>
                        <a:t>et al.</a:t>
                      </a:r>
                    </a:p>
                  </a:txBody>
                  <a:tcPr/>
                </a:tc>
                <a:tc>
                  <a:txBody>
                    <a:bodyPr/>
                    <a:lstStyle/>
                    <a:p>
                      <a:r>
                        <a:rPr lang="en-US" sz="1400" b="0" i="0" kern="1200" dirty="0">
                          <a:solidFill>
                            <a:schemeClr val="dk1"/>
                          </a:solidFill>
                          <a:effectLst/>
                          <a:latin typeface="+mn-lt"/>
                          <a:ea typeface="+mn-ea"/>
                          <a:cs typeface="+mn-cs"/>
                        </a:rPr>
                        <a:t> This proposed system is been implemented with 4 modules such as Image Capturing, Segmentation of group photo and Face Detection, Face comparison and Recognition, Updating of Attendance in database.</a:t>
                      </a:r>
                    </a:p>
                    <a:p>
                      <a:br>
                        <a:rPr lang="en-US" sz="1400" dirty="0"/>
                      </a:br>
                      <a:endParaRPr lang="en-IN" sz="1400" dirty="0"/>
                    </a:p>
                  </a:txBody>
                  <a:tcPr/>
                </a:tc>
                <a:tc>
                  <a:txBody>
                    <a:bodyPr/>
                    <a:lstStyle/>
                    <a:p>
                      <a:r>
                        <a:rPr lang="en-IN" sz="1400" dirty="0"/>
                        <a:t>2019</a:t>
                      </a:r>
                    </a:p>
                  </a:txBody>
                  <a:tcPr/>
                </a:tc>
                <a:extLst>
                  <a:ext uri="{0D108BD9-81ED-4DB2-BD59-A6C34878D82A}">
                    <a16:rowId xmlns:a16="http://schemas.microsoft.com/office/drawing/2014/main" val="10001"/>
                  </a:ext>
                </a:extLst>
              </a:tr>
              <a:tr h="1492949">
                <a:tc>
                  <a:txBody>
                    <a:bodyPr/>
                    <a:lstStyle/>
                    <a:p>
                      <a:r>
                        <a:rPr lang="en-IN" sz="1400" dirty="0"/>
                        <a:t>5.</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0" i="0" kern="1200" dirty="0">
                          <a:solidFill>
                            <a:schemeClr val="dk1"/>
                          </a:solidFill>
                          <a:effectLst/>
                          <a:latin typeface="+mn-lt"/>
                          <a:ea typeface="+mn-ea"/>
                          <a:cs typeface="+mn-cs"/>
                        </a:rPr>
                        <a:t>An Image Acquisition Method for Face Recognition and Implementation of an Automatic Attendance System for Events</a:t>
                      </a:r>
                    </a:p>
                    <a:p>
                      <a:endParaRPr lang="en-IN" sz="1400" dirty="0"/>
                    </a:p>
                  </a:txBody>
                  <a:tcPr/>
                </a:tc>
                <a:tc>
                  <a:txBody>
                    <a:bodyPr/>
                    <a:lstStyle/>
                    <a:p>
                      <a:r>
                        <a:rPr lang="en-IN" sz="1400" dirty="0"/>
                        <a:t>Luis Fung-Lung </a:t>
                      </a:r>
                      <a:r>
                        <a:rPr lang="en-IN" sz="1400" i="1" dirty="0"/>
                        <a:t>et al</a:t>
                      </a:r>
                      <a:r>
                        <a:rPr lang="en-IN" sz="1400" dirty="0"/>
                        <a:t>.</a:t>
                      </a:r>
                    </a:p>
                  </a:txBody>
                  <a:tcPr/>
                </a:tc>
                <a:tc>
                  <a:txBody>
                    <a:bodyPr/>
                    <a:lstStyle/>
                    <a:p>
                      <a:r>
                        <a:rPr lang="en-US" sz="1400" b="0" i="0" kern="1200" dirty="0">
                          <a:solidFill>
                            <a:schemeClr val="dk1"/>
                          </a:solidFill>
                          <a:effectLst/>
                          <a:latin typeface="+mn-lt"/>
                          <a:ea typeface="+mn-ea"/>
                          <a:cs typeface="+mn-cs"/>
                        </a:rPr>
                        <a:t>Smart Event Faces Database using ResNet 34 for feature extraction and the next classifiers: K-Nearest Neighbors, Naive Bayes, Random Forest, Multi-Layer Perceptron, Decision Tree, Adaboost and Support Vector Machine</a:t>
                      </a:r>
                      <a:r>
                        <a:rPr lang="en-US" sz="1800" b="0" i="0" kern="1200" dirty="0">
                          <a:solidFill>
                            <a:schemeClr val="dk1"/>
                          </a:solidFill>
                          <a:effectLst/>
                          <a:latin typeface="+mn-lt"/>
                          <a:ea typeface="+mn-ea"/>
                          <a:cs typeface="+mn-cs"/>
                        </a:rPr>
                        <a:t>.</a:t>
                      </a:r>
                      <a:endParaRPr lang="en-IN" sz="1400" dirty="0"/>
                    </a:p>
                  </a:txBody>
                  <a:tcPr/>
                </a:tc>
                <a:tc>
                  <a:txBody>
                    <a:bodyPr/>
                    <a:lstStyle/>
                    <a:p>
                      <a:r>
                        <a:rPr lang="en-IN" sz="1400" dirty="0"/>
                        <a:t>2019</a:t>
                      </a:r>
                    </a:p>
                  </a:txBody>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67428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35674" t="29198" r="19025" b="20166"/>
          <a:stretch/>
        </p:blipFill>
        <p:spPr bwMode="auto">
          <a:xfrm>
            <a:off x="899592" y="1916832"/>
            <a:ext cx="6986224" cy="4392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971600" y="836712"/>
            <a:ext cx="3672408" cy="553998"/>
          </a:xfrm>
          <a:prstGeom prst="rect">
            <a:avLst/>
          </a:prstGeom>
          <a:noFill/>
        </p:spPr>
        <p:txBody>
          <a:bodyPr wrap="square" rtlCol="0">
            <a:spAutoFit/>
          </a:bodyPr>
          <a:lstStyle/>
          <a:p>
            <a:r>
              <a:rPr lang="en-IN" sz="3000" dirty="0">
                <a:solidFill>
                  <a:schemeClr val="accent1"/>
                </a:solidFill>
                <a:latin typeface="Times New Roman" pitchFamily="18" charset="0"/>
                <a:cs typeface="Times New Roman" pitchFamily="18" charset="0"/>
              </a:rPr>
              <a:t>Architecture</a:t>
            </a:r>
            <a:r>
              <a:rPr lang="en-IN" sz="3000" dirty="0">
                <a:latin typeface="Times New Roman" pitchFamily="18" charset="0"/>
                <a:cs typeface="Times New Roman" pitchFamily="18" charset="0"/>
              </a:rPr>
              <a:t> </a:t>
            </a:r>
            <a:r>
              <a:rPr lang="en-IN" sz="3000" dirty="0">
                <a:solidFill>
                  <a:schemeClr val="accent1"/>
                </a:solidFill>
                <a:latin typeface="Times New Roman" pitchFamily="18" charset="0"/>
                <a:cs typeface="Times New Roman" pitchFamily="18" charset="0"/>
              </a:rPr>
              <a:t>Diagram</a:t>
            </a:r>
          </a:p>
        </p:txBody>
      </p:sp>
    </p:spTree>
    <p:extLst>
      <p:ext uri="{BB962C8B-B14F-4D97-AF65-F5344CB8AC3E}">
        <p14:creationId xmlns:p14="http://schemas.microsoft.com/office/powerpoint/2010/main" val="42607170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590F11-306B-0631-44EF-48988744D634}"/>
              </a:ext>
            </a:extLst>
          </p:cNvPr>
          <p:cNvSpPr>
            <a:spLocks noGrp="1"/>
          </p:cNvSpPr>
          <p:nvPr>
            <p:ph type="title"/>
          </p:nvPr>
        </p:nvSpPr>
        <p:spPr/>
        <p:txBody>
          <a:bodyPr/>
          <a:lstStyle/>
          <a:p>
            <a:r>
              <a:rPr lang="en-IN" dirty="0"/>
              <a:t>System Specification</a:t>
            </a:r>
          </a:p>
        </p:txBody>
      </p:sp>
      <p:sp>
        <p:nvSpPr>
          <p:cNvPr id="3" name="Content Placeholder 2">
            <a:extLst>
              <a:ext uri="{FF2B5EF4-FFF2-40B4-BE49-F238E27FC236}">
                <a16:creationId xmlns:a16="http://schemas.microsoft.com/office/drawing/2014/main" id="{10C9BC25-D5E0-5EEE-4695-D2CD425F0267}"/>
              </a:ext>
            </a:extLst>
          </p:cNvPr>
          <p:cNvSpPr>
            <a:spLocks noGrp="1"/>
          </p:cNvSpPr>
          <p:nvPr>
            <p:ph idx="1"/>
          </p:nvPr>
        </p:nvSpPr>
        <p:spPr/>
        <p:txBody>
          <a:bodyPr>
            <a:normAutofit/>
          </a:bodyPr>
          <a:lstStyle/>
          <a:p>
            <a:pPr marL="0" indent="0">
              <a:buNone/>
            </a:pPr>
            <a:endParaRPr lang="en-IN" sz="2800" dirty="0">
              <a:solidFill>
                <a:schemeClr val="accent3"/>
              </a:solidFill>
            </a:endParaRPr>
          </a:p>
          <a:p>
            <a:pPr marL="0" indent="0">
              <a:buNone/>
            </a:pPr>
            <a:r>
              <a:rPr lang="en-IN" sz="2800" dirty="0">
                <a:solidFill>
                  <a:schemeClr val="accent3"/>
                </a:solidFill>
              </a:rPr>
              <a:t>Hardware Components</a:t>
            </a:r>
          </a:p>
          <a:p>
            <a:r>
              <a:rPr lang="en-IN" sz="2800" dirty="0">
                <a:solidFill>
                  <a:srgbClr val="00B0F0"/>
                </a:solidFill>
              </a:rPr>
              <a:t>Processor     -  Intel I5&amp;Above</a:t>
            </a:r>
          </a:p>
          <a:p>
            <a:r>
              <a:rPr lang="en-IN" sz="2800" dirty="0">
                <a:solidFill>
                  <a:srgbClr val="00B0F0"/>
                </a:solidFill>
              </a:rPr>
              <a:t>RAM 	        -  8Gb&amp;Above RAM,64bit</a:t>
            </a:r>
          </a:p>
          <a:p>
            <a:r>
              <a:rPr lang="en-IN" sz="2800" dirty="0">
                <a:solidFill>
                  <a:srgbClr val="00B0F0"/>
                </a:solidFill>
              </a:rPr>
              <a:t>Storage	-  100GB</a:t>
            </a:r>
          </a:p>
          <a:p>
            <a:endParaRPr lang="en-IN" sz="2800" dirty="0">
              <a:solidFill>
                <a:srgbClr val="00B0F0"/>
              </a:solidFill>
            </a:endParaRPr>
          </a:p>
          <a:p>
            <a:r>
              <a:rPr lang="en-IN" sz="2800" dirty="0">
                <a:solidFill>
                  <a:srgbClr val="7030A0"/>
                </a:solidFill>
              </a:rPr>
              <a:t>Camera or Webcam accessible system</a:t>
            </a:r>
          </a:p>
        </p:txBody>
      </p:sp>
    </p:spTree>
    <p:extLst>
      <p:ext uri="{BB962C8B-B14F-4D97-AF65-F5344CB8AC3E}">
        <p14:creationId xmlns:p14="http://schemas.microsoft.com/office/powerpoint/2010/main" val="24808994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994FB5-6180-C2D8-4FDB-3727DF92E8CA}"/>
              </a:ext>
            </a:extLst>
          </p:cNvPr>
          <p:cNvSpPr>
            <a:spLocks noGrp="1"/>
          </p:cNvSpPr>
          <p:nvPr>
            <p:ph type="title"/>
          </p:nvPr>
        </p:nvSpPr>
        <p:spPr/>
        <p:txBody>
          <a:bodyPr/>
          <a:lstStyle/>
          <a:p>
            <a:r>
              <a:rPr lang="en-IN" dirty="0"/>
              <a:t>System Specification</a:t>
            </a:r>
          </a:p>
        </p:txBody>
      </p:sp>
      <p:sp>
        <p:nvSpPr>
          <p:cNvPr id="3" name="Content Placeholder 2">
            <a:extLst>
              <a:ext uri="{FF2B5EF4-FFF2-40B4-BE49-F238E27FC236}">
                <a16:creationId xmlns:a16="http://schemas.microsoft.com/office/drawing/2014/main" id="{C84D44A5-D341-7061-9F2B-5DF5A00368DC}"/>
              </a:ext>
            </a:extLst>
          </p:cNvPr>
          <p:cNvSpPr>
            <a:spLocks noGrp="1"/>
          </p:cNvSpPr>
          <p:nvPr>
            <p:ph idx="1"/>
          </p:nvPr>
        </p:nvSpPr>
        <p:spPr/>
        <p:txBody>
          <a:bodyPr/>
          <a:lstStyle/>
          <a:p>
            <a:pPr marL="0" indent="0">
              <a:buNone/>
            </a:pPr>
            <a:endParaRPr lang="en-IN" sz="2800" dirty="0">
              <a:solidFill>
                <a:schemeClr val="accent3"/>
              </a:solidFill>
            </a:endParaRPr>
          </a:p>
          <a:p>
            <a:pPr marL="0" indent="0">
              <a:buNone/>
            </a:pPr>
            <a:endParaRPr lang="en-IN" sz="2800" dirty="0">
              <a:solidFill>
                <a:schemeClr val="accent3"/>
              </a:solidFill>
            </a:endParaRPr>
          </a:p>
          <a:p>
            <a:pPr marL="0" indent="0">
              <a:buNone/>
            </a:pPr>
            <a:r>
              <a:rPr lang="en-IN" sz="2800" dirty="0">
                <a:solidFill>
                  <a:schemeClr val="accent3"/>
                </a:solidFill>
              </a:rPr>
              <a:t>Software Components</a:t>
            </a:r>
          </a:p>
          <a:p>
            <a:r>
              <a:rPr lang="en-IN" sz="2800" dirty="0">
                <a:solidFill>
                  <a:srgbClr val="00B0F0"/>
                </a:solidFill>
              </a:rPr>
              <a:t>Front-End     -   HTML5,CSS,Python Flask</a:t>
            </a:r>
          </a:p>
          <a:p>
            <a:r>
              <a:rPr lang="en-IN" sz="2800" dirty="0">
                <a:solidFill>
                  <a:srgbClr val="00B0F0"/>
                </a:solidFill>
              </a:rPr>
              <a:t>Tools	      -    PyCharm Studio</a:t>
            </a:r>
          </a:p>
          <a:p>
            <a:r>
              <a:rPr lang="en-IN" sz="2800" dirty="0">
                <a:solidFill>
                  <a:srgbClr val="00B0F0"/>
                </a:solidFill>
              </a:rPr>
              <a:t>Platform	      -    Windows 8 &amp; above</a:t>
            </a:r>
            <a:endParaRPr lang="en-IN" sz="2800" dirty="0">
              <a:solidFill>
                <a:srgbClr val="7030A0"/>
              </a:solidFill>
            </a:endParaRPr>
          </a:p>
          <a:p>
            <a:endParaRPr lang="en-IN" dirty="0"/>
          </a:p>
        </p:txBody>
      </p:sp>
    </p:spTree>
    <p:extLst>
      <p:ext uri="{BB962C8B-B14F-4D97-AF65-F5344CB8AC3E}">
        <p14:creationId xmlns:p14="http://schemas.microsoft.com/office/powerpoint/2010/main" val="204342335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xecutive">
  <a:themeElements>
    <a:clrScheme name="Executive">
      <a:dk1>
        <a:sysClr val="windowText" lastClr="000000"/>
      </a:dk1>
      <a:lt1>
        <a:sysClr val="window" lastClr="FFFFFF"/>
      </a:lt1>
      <a:dk2>
        <a:srgbClr val="2F5897"/>
      </a:dk2>
      <a:lt2>
        <a:srgbClr val="E4E9EF"/>
      </a:lt2>
      <a:accent1>
        <a:srgbClr val="6076B4"/>
      </a:accent1>
      <a:accent2>
        <a:srgbClr val="9C5252"/>
      </a:accent2>
      <a:accent3>
        <a:srgbClr val="E68422"/>
      </a:accent3>
      <a:accent4>
        <a:srgbClr val="846648"/>
      </a:accent4>
      <a:accent5>
        <a:srgbClr val="63891F"/>
      </a:accent5>
      <a:accent6>
        <a:srgbClr val="758085"/>
      </a:accent6>
      <a:hlink>
        <a:srgbClr val="3399FF"/>
      </a:hlink>
      <a:folHlink>
        <a:srgbClr val="B2B2B2"/>
      </a:folHlink>
    </a:clrScheme>
    <a:fontScheme name="Executive">
      <a:majorFont>
        <a:latin typeface="Century Gothic"/>
        <a:ea typeface=""/>
        <a:cs typeface=""/>
        <a:font script="Jpan" typeface="HGｺﾞｼｯｸM"/>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Palatino Linotype"/>
        <a:ea typeface=""/>
        <a:cs typeface=""/>
        <a:font script="Jpan" typeface="HGS明朝E"/>
        <a:font script="Hang" typeface="맑은 고딕"/>
        <a:font script="Hans" typeface="宋体"/>
        <a:font script="Hant" typeface="新細明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Executiv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8575" cap="flat" cmpd="sng" algn="ctr">
          <a:solidFill>
            <a:schemeClr val="phClr"/>
          </a:solidFill>
          <a:prstDash val="solid"/>
        </a:ln>
        <a:ln w="508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50000">
              <a:schemeClr val="phClr">
                <a:tint val="80000"/>
                <a:satMod val="250000"/>
              </a:schemeClr>
            </a:gs>
            <a:gs pos="76000">
              <a:schemeClr val="phClr">
                <a:tint val="90000"/>
                <a:shade val="90000"/>
                <a:satMod val="200000"/>
              </a:schemeClr>
            </a:gs>
            <a:gs pos="92000">
              <a:schemeClr val="phClr">
                <a:tint val="90000"/>
                <a:shade val="70000"/>
                <a:satMod val="250000"/>
              </a:schemeClr>
            </a:gs>
          </a:gsLst>
          <a:path path="circle">
            <a:fillToRect l="50000" t="50000" r="50000" b="50000"/>
          </a:path>
        </a:gradFill>
        <a:blipFill>
          <a:blip xmlns:r="http://schemas.openxmlformats.org/officeDocument/2006/relationships" r:embed="rId1">
            <a:duotone>
              <a:schemeClr val="phClr">
                <a:tint val="95000"/>
              </a:schemeClr>
              <a:schemeClr val="phClr">
                <a:shade val="90000"/>
              </a:schemeClr>
            </a:duotone>
          </a:blip>
          <a:tile tx="0" ty="0" sx="100000" sy="100000" flip="none"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Executive</Template>
  <TotalTime>235</TotalTime>
  <Words>733</Words>
  <Application>Microsoft Office PowerPoint</Application>
  <PresentationFormat>On-screen Show (4:3)</PresentationFormat>
  <Paragraphs>97</Paragraphs>
  <Slides>20</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20</vt:i4>
      </vt:variant>
    </vt:vector>
  </HeadingPairs>
  <TitlesOfParts>
    <vt:vector size="27" baseType="lpstr">
      <vt:lpstr>Arial</vt:lpstr>
      <vt:lpstr>Century Gothic</vt:lpstr>
      <vt:lpstr>Courier New</vt:lpstr>
      <vt:lpstr>Palatino Linotype</vt:lpstr>
      <vt:lpstr>Söhne</vt:lpstr>
      <vt:lpstr>Times New Roman</vt:lpstr>
      <vt:lpstr>Executive</vt:lpstr>
      <vt:lpstr>PowerPoint Presentation</vt:lpstr>
      <vt:lpstr>INTRODUCTION</vt:lpstr>
      <vt:lpstr>PowerPoint Presentation</vt:lpstr>
      <vt:lpstr>OBJECTIVE</vt:lpstr>
      <vt:lpstr>LITERATURE SURVEY</vt:lpstr>
      <vt:lpstr>PowerPoint Presentation</vt:lpstr>
      <vt:lpstr>PowerPoint Presentation</vt:lpstr>
      <vt:lpstr>System Specification</vt:lpstr>
      <vt:lpstr>System Specification</vt:lpstr>
      <vt:lpstr>Components </vt:lpstr>
      <vt:lpstr>Face Recognition Process</vt:lpstr>
      <vt:lpstr>System Workflow</vt:lpstr>
      <vt:lpstr>Benefits</vt:lpstr>
      <vt:lpstr>HOME PAGE</vt:lpstr>
      <vt:lpstr>Login to download Attendance List</vt:lpstr>
      <vt:lpstr>Login to download Attendance List</vt:lpstr>
      <vt:lpstr>Sign Up Page</vt:lpstr>
      <vt:lpstr>Face Recognition</vt:lpstr>
      <vt:lpstr>Attendance Xsl Sheet</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bharani dharan</dc:creator>
  <cp:lastModifiedBy>THENNARASU R</cp:lastModifiedBy>
  <cp:revision>21</cp:revision>
  <dcterms:created xsi:type="dcterms:W3CDTF">2006-08-16T00:00:00Z</dcterms:created>
  <dcterms:modified xsi:type="dcterms:W3CDTF">2023-05-18T15:41:42Z</dcterms:modified>
</cp:coreProperties>
</file>